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0" r:id="rId5"/>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showGuides="1">
      <p:cViewPr>
        <p:scale>
          <a:sx n="214" d="100"/>
          <a:sy n="214" d="100"/>
        </p:scale>
        <p:origin x="156" y="-834"/>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773D24-8E46-48D4-BE31-367B1D56ABCA}"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1309384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773D24-8E46-48D4-BE31-367B1D56ABCA}"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2080096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773D24-8E46-48D4-BE31-367B1D56ABCA}"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1760071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773D24-8E46-48D4-BE31-367B1D56ABCA}"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2813120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773D24-8E46-48D4-BE31-367B1D56ABCA}"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162648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773D24-8E46-48D4-BE31-367B1D56ABCA}"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273868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773D24-8E46-48D4-BE31-367B1D56ABCA}" type="datetimeFigureOut">
              <a:rPr lang="en-US" smtClean="0"/>
              <a:t>11/13/2020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10119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773D24-8E46-48D4-BE31-367B1D56ABCA}" type="datetimeFigureOut">
              <a:rPr lang="en-US" smtClean="0"/>
              <a:t>11/13/2020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3343566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773D24-8E46-48D4-BE31-367B1D56ABCA}" type="datetimeFigureOut">
              <a:rPr lang="en-US" smtClean="0"/>
              <a:t>11/13/2020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1788342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CF773D24-8E46-48D4-BE31-367B1D56ABCA}"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256876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CF773D24-8E46-48D4-BE31-367B1D56ABCA}"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683422-3F3F-4B63-AA30-AD68445DDA50}" type="slidenum">
              <a:rPr lang="en-US" smtClean="0"/>
              <a:t>‹#›</a:t>
            </a:fld>
            <a:endParaRPr lang="en-US"/>
          </a:p>
        </p:txBody>
      </p:sp>
    </p:spTree>
    <p:extLst>
      <p:ext uri="{BB962C8B-B14F-4D97-AF65-F5344CB8AC3E}">
        <p14:creationId xmlns:p14="http://schemas.microsoft.com/office/powerpoint/2010/main" val="350550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CF773D24-8E46-48D4-BE31-367B1D56ABCA}" type="datetimeFigureOut">
              <a:rPr lang="en-US" smtClean="0"/>
              <a:t>11/13/2020</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CC683422-3F3F-4B63-AA30-AD68445DDA50}" type="slidenum">
              <a:rPr lang="en-US" smtClean="0"/>
              <a:t>‹#›</a:t>
            </a:fld>
            <a:endParaRPr lang="en-US"/>
          </a:p>
        </p:txBody>
      </p:sp>
    </p:spTree>
    <p:extLst>
      <p:ext uri="{BB962C8B-B14F-4D97-AF65-F5344CB8AC3E}">
        <p14:creationId xmlns:p14="http://schemas.microsoft.com/office/powerpoint/2010/main" val="27972137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8CEF49C-B15D-4603-8B57-5F481F6FC4E2}"/>
              </a:ext>
            </a:extLst>
          </p:cNvPr>
          <p:cNvSpPr txBox="1"/>
          <p:nvPr/>
        </p:nvSpPr>
        <p:spPr>
          <a:xfrm>
            <a:off x="1878920" y="242471"/>
            <a:ext cx="6300557" cy="1708160"/>
          </a:xfrm>
          <a:prstGeom prst="rect">
            <a:avLst/>
          </a:prstGeom>
          <a:noFill/>
        </p:spPr>
        <p:txBody>
          <a:bodyPr wrap="square" rtlCol="0">
            <a:spAutoFit/>
          </a:bodyPr>
          <a:lstStyle/>
          <a:p>
            <a:pPr algn="ctr">
              <a:spcAft>
                <a:spcPts val="600"/>
              </a:spcAft>
            </a:pPr>
            <a:r>
              <a:rPr lang="en-US" sz="3200" dirty="0"/>
              <a:t>The </a:t>
            </a:r>
            <a:r>
              <a:rPr lang="en-US" sz="3200" b="1" u="sng" dirty="0"/>
              <a:t>Highly Successful </a:t>
            </a:r>
            <a:br>
              <a:rPr lang="en-US" sz="3200" b="1" u="sng" dirty="0"/>
            </a:br>
            <a:r>
              <a:rPr lang="en-US" sz="3200" dirty="0"/>
              <a:t>B2B Sales Executive’s</a:t>
            </a:r>
          </a:p>
          <a:p>
            <a:pPr algn="ctr">
              <a:spcAft>
                <a:spcPts val="600"/>
              </a:spcAft>
            </a:pPr>
            <a:r>
              <a:rPr lang="en-US" sz="3600" b="1" dirty="0">
                <a:solidFill>
                  <a:srgbClr val="C00000"/>
                </a:solidFill>
              </a:rPr>
              <a:t>WEEKLY CALENDAR</a:t>
            </a:r>
          </a:p>
        </p:txBody>
      </p:sp>
      <p:sp>
        <p:nvSpPr>
          <p:cNvPr id="10" name="Rectangle 9">
            <a:extLst>
              <a:ext uri="{FF2B5EF4-FFF2-40B4-BE49-F238E27FC236}">
                <a16:creationId xmlns:a16="http://schemas.microsoft.com/office/drawing/2014/main" id="{8C601754-B2A6-4F8A-988C-42715D13210F}"/>
              </a:ext>
            </a:extLst>
          </p:cNvPr>
          <p:cNvSpPr/>
          <p:nvPr/>
        </p:nvSpPr>
        <p:spPr>
          <a:xfrm>
            <a:off x="1" y="7283041"/>
            <a:ext cx="10058400" cy="493776"/>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121920" tIns="60960" rIns="121920" bIns="60960" rtlCol="0" anchor="ctr"/>
          <a:lstStyle/>
          <a:p>
            <a:pPr algn="ctr"/>
            <a:endParaRPr lang="en-US" sz="2400"/>
          </a:p>
        </p:txBody>
      </p:sp>
      <p:pic>
        <p:nvPicPr>
          <p:cNvPr id="12" name="Picture 11" descr="DELIA_logo_tag_white.png">
            <a:extLst>
              <a:ext uri="{FF2B5EF4-FFF2-40B4-BE49-F238E27FC236}">
                <a16:creationId xmlns:a16="http://schemas.microsoft.com/office/drawing/2014/main" id="{7C235518-0163-44E6-B511-86AE005EEBB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28487" y="7120128"/>
            <a:ext cx="912415" cy="652272"/>
          </a:xfrm>
          <a:prstGeom prst="rect">
            <a:avLst/>
          </a:prstGeom>
        </p:spPr>
      </p:pic>
      <p:sp>
        <p:nvSpPr>
          <p:cNvPr id="15" name="TextBox 14">
            <a:extLst>
              <a:ext uri="{FF2B5EF4-FFF2-40B4-BE49-F238E27FC236}">
                <a16:creationId xmlns:a16="http://schemas.microsoft.com/office/drawing/2014/main" id="{763BE53F-09B2-409F-BF05-35B43DE9DDF7}"/>
              </a:ext>
            </a:extLst>
          </p:cNvPr>
          <p:cNvSpPr txBox="1"/>
          <p:nvPr/>
        </p:nvSpPr>
        <p:spPr>
          <a:xfrm>
            <a:off x="1509910" y="3003536"/>
            <a:ext cx="7038575" cy="2893100"/>
          </a:xfrm>
          <a:prstGeom prst="rect">
            <a:avLst/>
          </a:prstGeom>
          <a:noFill/>
        </p:spPr>
        <p:txBody>
          <a:bodyPr wrap="square">
            <a:spAutoFit/>
          </a:bodyPr>
          <a:lstStyle/>
          <a:p>
            <a:pPr marL="0" marR="0">
              <a:spcBef>
                <a:spcPts val="0"/>
              </a:spcBef>
              <a:spcAft>
                <a:spcPts val="0"/>
              </a:spcAft>
            </a:pPr>
            <a:r>
              <a:rPr lang="en-US" sz="1400" dirty="0">
                <a:effectLst/>
                <a:latin typeface="+mj-lt"/>
                <a:ea typeface="MS Mincho" panose="02020609040205080304" pitchFamily="49" charset="-128"/>
                <a:cs typeface="Times New Roman" panose="02020603050405020304" pitchFamily="18" charset="0"/>
              </a:rPr>
              <a:t>B2B Sales </a:t>
            </a:r>
            <a:r>
              <a:rPr lang="en-US" sz="1400" dirty="0">
                <a:latin typeface="+mj-lt"/>
                <a:ea typeface="MS Mincho" panose="02020609040205080304" pitchFamily="49" charset="-128"/>
                <a:cs typeface="Times New Roman" panose="02020603050405020304" pitchFamily="18" charset="0"/>
              </a:rPr>
              <a:t>E</a:t>
            </a:r>
            <a:r>
              <a:rPr lang="en-US" sz="1400" dirty="0">
                <a:effectLst/>
                <a:latin typeface="+mj-lt"/>
                <a:ea typeface="MS Mincho" panose="02020609040205080304" pitchFamily="49" charset="-128"/>
                <a:cs typeface="Times New Roman" panose="02020603050405020304" pitchFamily="18" charset="0"/>
              </a:rPr>
              <a:t>xecutives have a lot on their plates, often taking on multiple roles and responsibilities (sometimes too many) for their organizations. Add to this a daily calendar bursting with meetings and overflowing inboxes, and it’s easy to see why many sales professionals feel overwhelmed, lose focus and are ultimately unproductive. </a:t>
            </a:r>
          </a:p>
          <a:p>
            <a:pPr marL="0" marR="0">
              <a:spcBef>
                <a:spcPts val="0"/>
              </a:spcBef>
              <a:spcAft>
                <a:spcPts val="0"/>
              </a:spcAft>
            </a:pPr>
            <a:r>
              <a:rPr lang="en-US" sz="1400" dirty="0">
                <a:effectLst/>
                <a:latin typeface="+mj-lt"/>
                <a:ea typeface="MS Mincho" panose="02020609040205080304" pitchFamily="49" charset="-128"/>
                <a:cs typeface="Times New Roman" panose="02020603050405020304" pitchFamily="18" charset="0"/>
              </a:rPr>
              <a:t> </a:t>
            </a:r>
          </a:p>
          <a:p>
            <a:r>
              <a:rPr lang="en-US" sz="1400" dirty="0">
                <a:effectLst/>
                <a:latin typeface="+mj-lt"/>
                <a:ea typeface="MS Mincho" panose="02020609040205080304" pitchFamily="49" charset="-128"/>
                <a:cs typeface="Times New Roman" panose="02020603050405020304" pitchFamily="18" charset="0"/>
              </a:rPr>
              <a:t>Sales and leadership training experts advocate various time-management strategies to tackle “to do” lists. Some methods focus on prioritizing long lists by urgency; other tactics are goal-oriented. Still other approaches are based on measuring productivity. I’ve tried most of them, but the time-management strategy that consistently works for me is straightforward and simple. It has two main components – pre-planning and block scheduling. </a:t>
            </a:r>
            <a:r>
              <a:rPr lang="en-US" sz="1400" dirty="0">
                <a:effectLst/>
                <a:latin typeface="+mj-lt"/>
                <a:ea typeface="Calibri" panose="020F0502020204030204" pitchFamily="34" charset="0"/>
              </a:rPr>
              <a:t>Pre-planning involves creating a defined and strategic work plan for the week ahead; block scheduling divides your workday into organized blocks of time that are focused on specific priorities.</a:t>
            </a:r>
          </a:p>
          <a:p>
            <a:pPr marL="0" marR="0">
              <a:spcBef>
                <a:spcPts val="0"/>
              </a:spcBef>
              <a:spcAft>
                <a:spcPts val="0"/>
              </a:spcAft>
            </a:pPr>
            <a:endParaRPr lang="en-US" sz="1400" dirty="0">
              <a:effectLst/>
              <a:latin typeface="+mj-lt"/>
              <a:ea typeface="MS Mincho" panose="02020609040205080304" pitchFamily="49" charset="-128"/>
              <a:cs typeface="Times New Roman" panose="02020603050405020304" pitchFamily="18" charset="0"/>
            </a:endParaRPr>
          </a:p>
        </p:txBody>
      </p:sp>
      <p:sp>
        <p:nvSpPr>
          <p:cNvPr id="17" name="TextBox 16">
            <a:extLst>
              <a:ext uri="{FF2B5EF4-FFF2-40B4-BE49-F238E27FC236}">
                <a16:creationId xmlns:a16="http://schemas.microsoft.com/office/drawing/2014/main" id="{BBC8BD25-547D-4889-8CDA-0C8EBE386572}"/>
              </a:ext>
            </a:extLst>
          </p:cNvPr>
          <p:cNvSpPr txBox="1"/>
          <p:nvPr/>
        </p:nvSpPr>
        <p:spPr>
          <a:xfrm>
            <a:off x="2514600" y="5962850"/>
            <a:ext cx="5029200" cy="369332"/>
          </a:xfrm>
          <a:prstGeom prst="rect">
            <a:avLst/>
          </a:prstGeom>
          <a:noFill/>
        </p:spPr>
        <p:txBody>
          <a:bodyPr wrap="square">
            <a:spAutoFit/>
          </a:bodyPr>
          <a:lstStyle/>
          <a:p>
            <a:pPr algn="ctr"/>
            <a:r>
              <a:rPr lang="en-US" sz="1800" b="1" dirty="0">
                <a:solidFill>
                  <a:srgbClr val="C00000"/>
                </a:solidFill>
                <a:effectLst/>
                <a:latin typeface="+mj-lt"/>
                <a:ea typeface="MS Mincho" panose="02020609040205080304" pitchFamily="49" charset="-128"/>
                <a:cs typeface="Times New Roman" panose="02020603050405020304" pitchFamily="18" charset="0"/>
              </a:rPr>
              <a:t>Here’s what it looks like: </a:t>
            </a:r>
            <a:endParaRPr lang="en-US" b="1" dirty="0">
              <a:solidFill>
                <a:srgbClr val="C00000"/>
              </a:solidFill>
            </a:endParaRPr>
          </a:p>
        </p:txBody>
      </p:sp>
      <p:sp>
        <p:nvSpPr>
          <p:cNvPr id="19" name="Isosceles Triangle 18">
            <a:extLst>
              <a:ext uri="{FF2B5EF4-FFF2-40B4-BE49-F238E27FC236}">
                <a16:creationId xmlns:a16="http://schemas.microsoft.com/office/drawing/2014/main" id="{BF475708-C0D3-49AA-A321-8EE4C1D98BD7}"/>
              </a:ext>
            </a:extLst>
          </p:cNvPr>
          <p:cNvSpPr/>
          <p:nvPr/>
        </p:nvSpPr>
        <p:spPr>
          <a:xfrm rot="10800000">
            <a:off x="4547677" y="6451339"/>
            <a:ext cx="963039" cy="593387"/>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6051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24CF23D-F232-4E36-8799-F154AD053529}"/>
              </a:ext>
            </a:extLst>
          </p:cNvPr>
          <p:cNvSpPr/>
          <p:nvPr/>
        </p:nvSpPr>
        <p:spPr>
          <a:xfrm>
            <a:off x="15339" y="0"/>
            <a:ext cx="10058400" cy="777240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D8CEF49C-B15D-4603-8B57-5F481F6FC4E2}"/>
              </a:ext>
            </a:extLst>
          </p:cNvPr>
          <p:cNvSpPr txBox="1"/>
          <p:nvPr/>
        </p:nvSpPr>
        <p:spPr>
          <a:xfrm>
            <a:off x="1898654" y="242471"/>
            <a:ext cx="6300557" cy="1708160"/>
          </a:xfrm>
          <a:prstGeom prst="rect">
            <a:avLst/>
          </a:prstGeom>
          <a:noFill/>
        </p:spPr>
        <p:txBody>
          <a:bodyPr wrap="square" rtlCol="0">
            <a:spAutoFit/>
          </a:bodyPr>
          <a:lstStyle/>
          <a:p>
            <a:pPr algn="ctr">
              <a:spcAft>
                <a:spcPts val="600"/>
              </a:spcAft>
            </a:pPr>
            <a:r>
              <a:rPr lang="en-US" sz="3200" dirty="0"/>
              <a:t>The </a:t>
            </a:r>
            <a:r>
              <a:rPr lang="en-US" sz="3200" b="1" u="sng" dirty="0"/>
              <a:t>Highly Successful </a:t>
            </a:r>
            <a:br>
              <a:rPr lang="en-US" sz="3200" b="1" u="sng" dirty="0"/>
            </a:br>
            <a:r>
              <a:rPr lang="en-US" sz="3200" dirty="0"/>
              <a:t>B2B Sales Executive’s</a:t>
            </a:r>
          </a:p>
          <a:p>
            <a:pPr algn="ctr">
              <a:spcAft>
                <a:spcPts val="600"/>
              </a:spcAft>
            </a:pPr>
            <a:r>
              <a:rPr lang="en-US" sz="3600" b="1" dirty="0">
                <a:solidFill>
                  <a:srgbClr val="C00000"/>
                </a:solidFill>
              </a:rPr>
              <a:t>WEEKLY CALENDAR</a:t>
            </a:r>
          </a:p>
        </p:txBody>
      </p:sp>
      <p:sp>
        <p:nvSpPr>
          <p:cNvPr id="10" name="Rectangle 9">
            <a:extLst>
              <a:ext uri="{FF2B5EF4-FFF2-40B4-BE49-F238E27FC236}">
                <a16:creationId xmlns:a16="http://schemas.microsoft.com/office/drawing/2014/main" id="{8C601754-B2A6-4F8A-988C-42715D13210F}"/>
              </a:ext>
            </a:extLst>
          </p:cNvPr>
          <p:cNvSpPr/>
          <p:nvPr/>
        </p:nvSpPr>
        <p:spPr>
          <a:xfrm>
            <a:off x="1" y="7283041"/>
            <a:ext cx="10058400" cy="493776"/>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121920" tIns="60960" rIns="121920" bIns="60960" rtlCol="0" anchor="ctr"/>
          <a:lstStyle/>
          <a:p>
            <a:pPr algn="ctr"/>
            <a:endParaRPr lang="en-US" sz="2400"/>
          </a:p>
        </p:txBody>
      </p:sp>
      <p:pic>
        <p:nvPicPr>
          <p:cNvPr id="12" name="Picture 11" descr="DELIA_logo_tag_white.png">
            <a:extLst>
              <a:ext uri="{FF2B5EF4-FFF2-40B4-BE49-F238E27FC236}">
                <a16:creationId xmlns:a16="http://schemas.microsoft.com/office/drawing/2014/main" id="{7C235518-0163-44E6-B511-86AE005EEBB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28487" y="7120128"/>
            <a:ext cx="912415" cy="652272"/>
          </a:xfrm>
          <a:prstGeom prst="rect">
            <a:avLst/>
          </a:prstGeom>
        </p:spPr>
      </p:pic>
      <p:sp>
        <p:nvSpPr>
          <p:cNvPr id="13" name="TextBox 12">
            <a:extLst>
              <a:ext uri="{FF2B5EF4-FFF2-40B4-BE49-F238E27FC236}">
                <a16:creationId xmlns:a16="http://schemas.microsoft.com/office/drawing/2014/main" id="{4578B895-6DD6-43B3-ADF6-F6C368DB07E6}"/>
              </a:ext>
            </a:extLst>
          </p:cNvPr>
          <p:cNvSpPr txBox="1"/>
          <p:nvPr/>
        </p:nvSpPr>
        <p:spPr>
          <a:xfrm>
            <a:off x="684694" y="6765586"/>
            <a:ext cx="8686800" cy="379379"/>
          </a:xfrm>
          <a:prstGeom prst="rect">
            <a:avLst/>
          </a:prstGeom>
          <a:noFill/>
        </p:spPr>
        <p:txBody>
          <a:bodyPr wrap="square" rtlCol="0">
            <a:spAutoFit/>
          </a:bodyPr>
          <a:lstStyle/>
          <a:p>
            <a:pPr algn="ctr"/>
            <a:r>
              <a:rPr lang="en-US" dirty="0"/>
              <a:t>For Maximum Sales Performance and Productivity.</a:t>
            </a:r>
          </a:p>
        </p:txBody>
      </p:sp>
      <p:pic>
        <p:nvPicPr>
          <p:cNvPr id="19" name="Picture 18">
            <a:extLst>
              <a:ext uri="{FF2B5EF4-FFF2-40B4-BE49-F238E27FC236}">
                <a16:creationId xmlns:a16="http://schemas.microsoft.com/office/drawing/2014/main" id="{532435DB-0956-4570-A035-5E00D5AEFA5D}"/>
              </a:ext>
            </a:extLst>
          </p:cNvPr>
          <p:cNvPicPr>
            <a:picLocks noChangeAspect="1"/>
          </p:cNvPicPr>
          <p:nvPr/>
        </p:nvPicPr>
        <p:blipFill rotWithShape="1">
          <a:blip r:embed="rId3"/>
          <a:srcRect l="56" t="1066" r="83536" b="82122"/>
          <a:stretch/>
        </p:blipFill>
        <p:spPr>
          <a:xfrm>
            <a:off x="279728" y="2063967"/>
            <a:ext cx="1910959" cy="688622"/>
          </a:xfrm>
          <a:prstGeom prst="rect">
            <a:avLst/>
          </a:prstGeom>
        </p:spPr>
      </p:pic>
      <p:pic>
        <p:nvPicPr>
          <p:cNvPr id="21" name="Picture 20">
            <a:extLst>
              <a:ext uri="{FF2B5EF4-FFF2-40B4-BE49-F238E27FC236}">
                <a16:creationId xmlns:a16="http://schemas.microsoft.com/office/drawing/2014/main" id="{8EF5AE64-CC24-4423-B9A7-4A168397D340}"/>
              </a:ext>
            </a:extLst>
          </p:cNvPr>
          <p:cNvPicPr>
            <a:picLocks noChangeAspect="1"/>
          </p:cNvPicPr>
          <p:nvPr/>
        </p:nvPicPr>
        <p:blipFill rotWithShape="1">
          <a:blip r:embed="rId3"/>
          <a:srcRect l="49952" t="276" r="33289" b="82230"/>
          <a:stretch/>
        </p:blipFill>
        <p:spPr>
          <a:xfrm>
            <a:off x="5184653" y="2059507"/>
            <a:ext cx="1564334" cy="688621"/>
          </a:xfrm>
          <a:prstGeom prst="rect">
            <a:avLst/>
          </a:prstGeom>
        </p:spPr>
      </p:pic>
      <p:pic>
        <p:nvPicPr>
          <p:cNvPr id="23" name="Picture 22">
            <a:extLst>
              <a:ext uri="{FF2B5EF4-FFF2-40B4-BE49-F238E27FC236}">
                <a16:creationId xmlns:a16="http://schemas.microsoft.com/office/drawing/2014/main" id="{D9A79F7E-A17D-4435-A366-FF3F459D42CE}"/>
              </a:ext>
            </a:extLst>
          </p:cNvPr>
          <p:cNvPicPr>
            <a:picLocks noChangeAspect="1"/>
          </p:cNvPicPr>
          <p:nvPr/>
        </p:nvPicPr>
        <p:blipFill rotWithShape="1">
          <a:blip r:embed="rId3"/>
          <a:srcRect l="83358" t="276" r="2034" b="83576"/>
          <a:stretch/>
        </p:blipFill>
        <p:spPr>
          <a:xfrm>
            <a:off x="8293137" y="2059507"/>
            <a:ext cx="1485535" cy="698589"/>
          </a:xfrm>
          <a:prstGeom prst="rect">
            <a:avLst/>
          </a:prstGeom>
        </p:spPr>
      </p:pic>
      <p:pic>
        <p:nvPicPr>
          <p:cNvPr id="25" name="Picture 24">
            <a:extLst>
              <a:ext uri="{FF2B5EF4-FFF2-40B4-BE49-F238E27FC236}">
                <a16:creationId xmlns:a16="http://schemas.microsoft.com/office/drawing/2014/main" id="{A5E4ABF3-8E6B-4EAD-A2FD-E35028BF0A3B}"/>
              </a:ext>
            </a:extLst>
          </p:cNvPr>
          <p:cNvPicPr>
            <a:picLocks noChangeAspect="1"/>
          </p:cNvPicPr>
          <p:nvPr/>
        </p:nvPicPr>
        <p:blipFill rotWithShape="1">
          <a:blip r:embed="rId3"/>
          <a:srcRect l="66545" t="276" r="16566" b="82230"/>
          <a:stretch/>
        </p:blipFill>
        <p:spPr>
          <a:xfrm>
            <a:off x="6728804" y="2059507"/>
            <a:ext cx="1564334" cy="703005"/>
          </a:xfrm>
          <a:prstGeom prst="rect">
            <a:avLst/>
          </a:prstGeom>
        </p:spPr>
      </p:pic>
      <p:pic>
        <p:nvPicPr>
          <p:cNvPr id="27" name="Picture 26">
            <a:extLst>
              <a:ext uri="{FF2B5EF4-FFF2-40B4-BE49-F238E27FC236}">
                <a16:creationId xmlns:a16="http://schemas.microsoft.com/office/drawing/2014/main" id="{BE389ADE-FACE-4471-A8AC-E31D65C2FA4F}"/>
              </a:ext>
            </a:extLst>
          </p:cNvPr>
          <p:cNvPicPr>
            <a:picLocks noChangeAspect="1"/>
          </p:cNvPicPr>
          <p:nvPr/>
        </p:nvPicPr>
        <p:blipFill rotWithShape="1">
          <a:blip r:embed="rId3"/>
          <a:srcRect l="33315" t="135" r="50030" b="82371"/>
          <a:stretch/>
        </p:blipFill>
        <p:spPr>
          <a:xfrm>
            <a:off x="3656393" y="2055091"/>
            <a:ext cx="1528380" cy="696655"/>
          </a:xfrm>
          <a:prstGeom prst="rect">
            <a:avLst/>
          </a:prstGeom>
        </p:spPr>
      </p:pic>
      <p:pic>
        <p:nvPicPr>
          <p:cNvPr id="39" name="Picture 38">
            <a:extLst>
              <a:ext uri="{FF2B5EF4-FFF2-40B4-BE49-F238E27FC236}">
                <a16:creationId xmlns:a16="http://schemas.microsoft.com/office/drawing/2014/main" id="{23D31BA6-E6C5-4EE9-B826-9B0CF7BD768A}"/>
              </a:ext>
            </a:extLst>
          </p:cNvPr>
          <p:cNvPicPr>
            <a:picLocks noChangeAspect="1"/>
          </p:cNvPicPr>
          <p:nvPr/>
        </p:nvPicPr>
        <p:blipFill rotWithShape="1">
          <a:blip r:embed="rId4"/>
          <a:srcRect l="178"/>
          <a:stretch/>
        </p:blipFill>
        <p:spPr>
          <a:xfrm>
            <a:off x="262812" y="6008951"/>
            <a:ext cx="9515860" cy="666577"/>
          </a:xfrm>
          <a:prstGeom prst="rect">
            <a:avLst/>
          </a:prstGeom>
        </p:spPr>
      </p:pic>
      <p:pic>
        <p:nvPicPr>
          <p:cNvPr id="2" name="Picture 1">
            <a:extLst>
              <a:ext uri="{FF2B5EF4-FFF2-40B4-BE49-F238E27FC236}">
                <a16:creationId xmlns:a16="http://schemas.microsoft.com/office/drawing/2014/main" id="{932B37C4-92BD-4BB6-8D2C-FDEB080AC0F4}"/>
              </a:ext>
            </a:extLst>
          </p:cNvPr>
          <p:cNvPicPr>
            <a:picLocks noChangeAspect="1"/>
          </p:cNvPicPr>
          <p:nvPr/>
        </p:nvPicPr>
        <p:blipFill rotWithShape="1">
          <a:blip r:embed="rId3"/>
          <a:srcRect l="16937" t="172" r="66615" b="82506"/>
          <a:stretch/>
        </p:blipFill>
        <p:spPr>
          <a:xfrm>
            <a:off x="2204372" y="2054633"/>
            <a:ext cx="1464453" cy="703004"/>
          </a:xfrm>
          <a:prstGeom prst="rect">
            <a:avLst/>
          </a:prstGeom>
        </p:spPr>
      </p:pic>
      <p:pic>
        <p:nvPicPr>
          <p:cNvPr id="37" name="Picture 36">
            <a:extLst>
              <a:ext uri="{FF2B5EF4-FFF2-40B4-BE49-F238E27FC236}">
                <a16:creationId xmlns:a16="http://schemas.microsoft.com/office/drawing/2014/main" id="{C1742394-0DA8-45DC-9A6B-50D47F22451E}"/>
              </a:ext>
            </a:extLst>
          </p:cNvPr>
          <p:cNvPicPr>
            <a:picLocks noChangeAspect="1"/>
          </p:cNvPicPr>
          <p:nvPr/>
        </p:nvPicPr>
        <p:blipFill rotWithShape="1">
          <a:blip r:embed="rId5"/>
          <a:srcRect l="178" t="267"/>
          <a:stretch/>
        </p:blipFill>
        <p:spPr>
          <a:xfrm>
            <a:off x="279728" y="2762512"/>
            <a:ext cx="9498944" cy="3261522"/>
          </a:xfrm>
          <a:prstGeom prst="rect">
            <a:avLst/>
          </a:prstGeom>
        </p:spPr>
      </p:pic>
    </p:spTree>
    <p:extLst>
      <p:ext uri="{BB962C8B-B14F-4D97-AF65-F5344CB8AC3E}">
        <p14:creationId xmlns:p14="http://schemas.microsoft.com/office/powerpoint/2010/main" val="2922811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D8CEF49C-B15D-4603-8B57-5F481F6FC4E2}"/>
              </a:ext>
            </a:extLst>
          </p:cNvPr>
          <p:cNvSpPr txBox="1"/>
          <p:nvPr/>
        </p:nvSpPr>
        <p:spPr>
          <a:xfrm>
            <a:off x="1878920" y="242471"/>
            <a:ext cx="6300557" cy="1708160"/>
          </a:xfrm>
          <a:prstGeom prst="rect">
            <a:avLst/>
          </a:prstGeom>
          <a:noFill/>
        </p:spPr>
        <p:txBody>
          <a:bodyPr wrap="square" rtlCol="0">
            <a:spAutoFit/>
          </a:bodyPr>
          <a:lstStyle/>
          <a:p>
            <a:pPr algn="ctr">
              <a:spcAft>
                <a:spcPts val="600"/>
              </a:spcAft>
            </a:pPr>
            <a:r>
              <a:rPr lang="en-US" sz="3200" dirty="0"/>
              <a:t>The </a:t>
            </a:r>
            <a:r>
              <a:rPr lang="en-US" sz="3200" b="1" u="sng" dirty="0"/>
              <a:t>Highly Successful </a:t>
            </a:r>
            <a:br>
              <a:rPr lang="en-US" sz="3200" b="1" u="sng" dirty="0"/>
            </a:br>
            <a:r>
              <a:rPr lang="en-US" sz="3200" dirty="0"/>
              <a:t>B2B Sales Executive’s</a:t>
            </a:r>
          </a:p>
          <a:p>
            <a:pPr algn="ctr">
              <a:spcAft>
                <a:spcPts val="600"/>
              </a:spcAft>
            </a:pPr>
            <a:r>
              <a:rPr lang="en-US" sz="3600" b="1" dirty="0">
                <a:solidFill>
                  <a:srgbClr val="C00000"/>
                </a:solidFill>
              </a:rPr>
              <a:t>WEEKLY CALENDAR</a:t>
            </a:r>
          </a:p>
        </p:txBody>
      </p:sp>
      <p:sp>
        <p:nvSpPr>
          <p:cNvPr id="10" name="Rectangle 9">
            <a:extLst>
              <a:ext uri="{FF2B5EF4-FFF2-40B4-BE49-F238E27FC236}">
                <a16:creationId xmlns:a16="http://schemas.microsoft.com/office/drawing/2014/main" id="{8C601754-B2A6-4F8A-988C-42715D13210F}"/>
              </a:ext>
            </a:extLst>
          </p:cNvPr>
          <p:cNvSpPr/>
          <p:nvPr/>
        </p:nvSpPr>
        <p:spPr>
          <a:xfrm>
            <a:off x="1" y="7283041"/>
            <a:ext cx="10058400" cy="493776"/>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121920" tIns="60960" rIns="121920" bIns="60960" rtlCol="0" anchor="ctr"/>
          <a:lstStyle/>
          <a:p>
            <a:pPr algn="ctr"/>
            <a:endParaRPr lang="en-US" sz="2400"/>
          </a:p>
        </p:txBody>
      </p:sp>
      <p:pic>
        <p:nvPicPr>
          <p:cNvPr id="12" name="Picture 11" descr="DELIA_logo_tag_white.png">
            <a:extLst>
              <a:ext uri="{FF2B5EF4-FFF2-40B4-BE49-F238E27FC236}">
                <a16:creationId xmlns:a16="http://schemas.microsoft.com/office/drawing/2014/main" id="{7C235518-0163-44E6-B511-86AE005EEBB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28487" y="7120128"/>
            <a:ext cx="912415" cy="652272"/>
          </a:xfrm>
          <a:prstGeom prst="rect">
            <a:avLst/>
          </a:prstGeom>
        </p:spPr>
      </p:pic>
      <p:sp>
        <p:nvSpPr>
          <p:cNvPr id="13" name="TextBox 12">
            <a:extLst>
              <a:ext uri="{FF2B5EF4-FFF2-40B4-BE49-F238E27FC236}">
                <a16:creationId xmlns:a16="http://schemas.microsoft.com/office/drawing/2014/main" id="{4578B895-6DD6-43B3-ADF6-F6C368DB07E6}"/>
              </a:ext>
            </a:extLst>
          </p:cNvPr>
          <p:cNvSpPr txBox="1"/>
          <p:nvPr/>
        </p:nvSpPr>
        <p:spPr>
          <a:xfrm>
            <a:off x="1159470" y="2416233"/>
            <a:ext cx="7739459" cy="4401205"/>
          </a:xfrm>
          <a:prstGeom prst="rect">
            <a:avLst/>
          </a:prstGeom>
          <a:noFill/>
        </p:spPr>
        <p:txBody>
          <a:bodyPr wrap="square" rtlCol="0">
            <a:spAutoFit/>
          </a:bodyPr>
          <a:lstStyle/>
          <a:p>
            <a:r>
              <a:rPr lang="en-US" sz="1400" b="1" dirty="0">
                <a:solidFill>
                  <a:srgbClr val="C00000"/>
                </a:solidFill>
                <a:latin typeface="+mj-lt"/>
              </a:rPr>
              <a:t>The Weekend</a:t>
            </a:r>
            <a:r>
              <a:rPr lang="en-US" sz="1400" dirty="0">
                <a:latin typeface="+mj-lt"/>
              </a:rPr>
              <a:t>: Highly successful sales professionals are that way because they “plan for success.” Use one hour of off-hour time to plan out the coming week, whether that’s Saturday morning or Sunday evening. It’s all about setting up each week for success. </a:t>
            </a:r>
          </a:p>
          <a:p>
            <a:endParaRPr lang="en-US" sz="1400" dirty="0">
              <a:latin typeface="+mj-lt"/>
            </a:endParaRPr>
          </a:p>
          <a:p>
            <a:r>
              <a:rPr lang="en-US" sz="1400" b="1" dirty="0">
                <a:solidFill>
                  <a:srgbClr val="C00000"/>
                </a:solidFill>
                <a:latin typeface="+mj-lt"/>
              </a:rPr>
              <a:t>Monday Morning</a:t>
            </a:r>
            <a:r>
              <a:rPr lang="en-US" sz="1400" dirty="0">
                <a:latin typeface="+mj-lt"/>
              </a:rPr>
              <a:t>: Make the most important calls of the week first. By applying discipline to this behavior, the hardest and most important calls – that also usually take the most mental and emotional energy – are attended to first. These calls also set the pace and tone for the week ahead. </a:t>
            </a:r>
          </a:p>
          <a:p>
            <a:endParaRPr lang="en-US" sz="1400" dirty="0">
              <a:latin typeface="+mj-lt"/>
            </a:endParaRPr>
          </a:p>
          <a:p>
            <a:r>
              <a:rPr lang="en-US" sz="1400" b="1" dirty="0">
                <a:solidFill>
                  <a:srgbClr val="C00000"/>
                </a:solidFill>
                <a:latin typeface="+mj-lt"/>
              </a:rPr>
              <a:t>One Early Morning or Late Evening</a:t>
            </a:r>
            <a:r>
              <a:rPr lang="en-US" sz="1400" dirty="0">
                <a:latin typeface="+mj-lt"/>
              </a:rPr>
              <a:t>: At least once per week, schedule some form of person-to-person networking, whether an event, a breakfast, a learning seminar or even a virtual function. </a:t>
            </a:r>
          </a:p>
          <a:p>
            <a:endParaRPr lang="en-US" sz="1400" dirty="0">
              <a:latin typeface="+mj-lt"/>
            </a:endParaRPr>
          </a:p>
          <a:p>
            <a:r>
              <a:rPr lang="en-US" sz="1400" b="1" dirty="0">
                <a:solidFill>
                  <a:srgbClr val="C00000"/>
                </a:solidFill>
                <a:latin typeface="+mj-lt"/>
              </a:rPr>
              <a:t>Peak Activity Time</a:t>
            </a:r>
            <a:r>
              <a:rPr lang="en-US" sz="1400" dirty="0">
                <a:latin typeface="+mj-lt"/>
              </a:rPr>
              <a:t>: That’s usually the middle of the week (Tues – Thurs). These are the blocks of time where meetings are scheduled, or outbound calling and emailing occurs. </a:t>
            </a:r>
          </a:p>
          <a:p>
            <a:endParaRPr lang="en-US" sz="1400" dirty="0">
              <a:latin typeface="+mj-lt"/>
            </a:endParaRPr>
          </a:p>
          <a:p>
            <a:r>
              <a:rPr lang="en-US" sz="1400" b="1" dirty="0">
                <a:solidFill>
                  <a:srgbClr val="C00000"/>
                </a:solidFill>
                <a:latin typeface="+mj-lt"/>
              </a:rPr>
              <a:t>Low Activity Time</a:t>
            </a:r>
            <a:r>
              <a:rPr lang="en-US" sz="1400" dirty="0">
                <a:latin typeface="+mj-lt"/>
              </a:rPr>
              <a:t>: That’s usually the bookends to the week (Monday afternoon and Friday afternoon). These are great times to block out for proposal writing, prospect research or learning. </a:t>
            </a:r>
          </a:p>
          <a:p>
            <a:endParaRPr lang="en-US" sz="1400" dirty="0">
              <a:latin typeface="+mj-lt"/>
            </a:endParaRPr>
          </a:p>
          <a:p>
            <a:r>
              <a:rPr lang="en-US" sz="1400" b="1" dirty="0">
                <a:solidFill>
                  <a:srgbClr val="C00000"/>
                </a:solidFill>
                <a:latin typeface="+mj-lt"/>
              </a:rPr>
              <a:t>Every Day</a:t>
            </a:r>
            <a:r>
              <a:rPr lang="en-US" sz="1400" dirty="0">
                <a:latin typeface="+mj-lt"/>
              </a:rPr>
              <a:t>: It’s important to block out time for lunch and a little down time. Food is fuel for the body, and everyone needs a short breather to refresh before re-engaging in the afternoon’s activities. </a:t>
            </a:r>
          </a:p>
          <a:p>
            <a:pPr algn="ctr"/>
            <a:endParaRPr lang="en-US" sz="1400" dirty="0">
              <a:latin typeface="+mj-lt"/>
            </a:endParaRPr>
          </a:p>
        </p:txBody>
      </p:sp>
    </p:spTree>
    <p:extLst>
      <p:ext uri="{BB962C8B-B14F-4D97-AF65-F5344CB8AC3E}">
        <p14:creationId xmlns:p14="http://schemas.microsoft.com/office/powerpoint/2010/main" val="1143978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A2C6640-E7B3-49BA-8ED6-45AF72846630}"/>
              </a:ext>
            </a:extLst>
          </p:cNvPr>
          <p:cNvSpPr/>
          <p:nvPr/>
        </p:nvSpPr>
        <p:spPr>
          <a:xfrm>
            <a:off x="1550949" y="3886200"/>
            <a:ext cx="6914241" cy="22188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8CEF49C-B15D-4603-8B57-5F481F6FC4E2}"/>
              </a:ext>
            </a:extLst>
          </p:cNvPr>
          <p:cNvSpPr txBox="1"/>
          <p:nvPr/>
        </p:nvSpPr>
        <p:spPr>
          <a:xfrm>
            <a:off x="1878920" y="242471"/>
            <a:ext cx="6300557" cy="1708160"/>
          </a:xfrm>
          <a:prstGeom prst="rect">
            <a:avLst/>
          </a:prstGeom>
          <a:noFill/>
        </p:spPr>
        <p:txBody>
          <a:bodyPr wrap="square" rtlCol="0">
            <a:spAutoFit/>
          </a:bodyPr>
          <a:lstStyle/>
          <a:p>
            <a:pPr algn="ctr">
              <a:spcAft>
                <a:spcPts val="600"/>
              </a:spcAft>
            </a:pPr>
            <a:r>
              <a:rPr lang="en-US" sz="3200" dirty="0"/>
              <a:t>The </a:t>
            </a:r>
            <a:r>
              <a:rPr lang="en-US" sz="3200" b="1" u="sng" dirty="0"/>
              <a:t>Highly Successful </a:t>
            </a:r>
            <a:br>
              <a:rPr lang="en-US" sz="3200" b="1" u="sng" dirty="0"/>
            </a:br>
            <a:r>
              <a:rPr lang="en-US" sz="3200" dirty="0"/>
              <a:t>B2B Sales Executive’s</a:t>
            </a:r>
          </a:p>
          <a:p>
            <a:pPr algn="ctr">
              <a:spcAft>
                <a:spcPts val="600"/>
              </a:spcAft>
            </a:pPr>
            <a:r>
              <a:rPr lang="en-US" sz="3600" b="1" dirty="0">
                <a:solidFill>
                  <a:srgbClr val="C00000"/>
                </a:solidFill>
              </a:rPr>
              <a:t>WEEKLY CALENDAR</a:t>
            </a:r>
          </a:p>
        </p:txBody>
      </p:sp>
      <p:sp>
        <p:nvSpPr>
          <p:cNvPr id="10" name="Rectangle 9">
            <a:extLst>
              <a:ext uri="{FF2B5EF4-FFF2-40B4-BE49-F238E27FC236}">
                <a16:creationId xmlns:a16="http://schemas.microsoft.com/office/drawing/2014/main" id="{8C601754-B2A6-4F8A-988C-42715D13210F}"/>
              </a:ext>
            </a:extLst>
          </p:cNvPr>
          <p:cNvSpPr/>
          <p:nvPr/>
        </p:nvSpPr>
        <p:spPr>
          <a:xfrm>
            <a:off x="1" y="7283041"/>
            <a:ext cx="10058400" cy="493776"/>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lIns="121920" tIns="60960" rIns="121920" bIns="60960" rtlCol="0" anchor="ctr"/>
          <a:lstStyle/>
          <a:p>
            <a:pPr algn="ctr"/>
            <a:endParaRPr lang="en-US" sz="2400"/>
          </a:p>
        </p:txBody>
      </p:sp>
      <p:pic>
        <p:nvPicPr>
          <p:cNvPr id="12" name="Picture 11" descr="DELIA_logo_tag_white.png">
            <a:extLst>
              <a:ext uri="{FF2B5EF4-FFF2-40B4-BE49-F238E27FC236}">
                <a16:creationId xmlns:a16="http://schemas.microsoft.com/office/drawing/2014/main" id="{7C235518-0163-44E6-B511-86AE005EEBB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28487" y="7120128"/>
            <a:ext cx="912415" cy="652272"/>
          </a:xfrm>
          <a:prstGeom prst="rect">
            <a:avLst/>
          </a:prstGeom>
        </p:spPr>
      </p:pic>
      <p:sp>
        <p:nvSpPr>
          <p:cNvPr id="15" name="TextBox 14">
            <a:extLst>
              <a:ext uri="{FF2B5EF4-FFF2-40B4-BE49-F238E27FC236}">
                <a16:creationId xmlns:a16="http://schemas.microsoft.com/office/drawing/2014/main" id="{763BE53F-09B2-409F-BF05-35B43DE9DDF7}"/>
              </a:ext>
            </a:extLst>
          </p:cNvPr>
          <p:cNvSpPr txBox="1"/>
          <p:nvPr/>
        </p:nvSpPr>
        <p:spPr>
          <a:xfrm>
            <a:off x="1523441" y="2424552"/>
            <a:ext cx="7011518" cy="1169551"/>
          </a:xfrm>
          <a:prstGeom prst="rect">
            <a:avLst/>
          </a:prstGeom>
          <a:noFill/>
        </p:spPr>
        <p:txBody>
          <a:bodyPr wrap="square">
            <a:spAutoFit/>
          </a:bodyPr>
          <a:lstStyle/>
          <a:p>
            <a:pPr marL="0" marR="0">
              <a:spcBef>
                <a:spcPts val="0"/>
              </a:spcBef>
              <a:spcAft>
                <a:spcPts val="0"/>
              </a:spcAft>
            </a:pPr>
            <a:r>
              <a:rPr lang="en-US" sz="1400" b="1" dirty="0">
                <a:solidFill>
                  <a:srgbClr val="C00000"/>
                </a:solidFill>
                <a:effectLst/>
                <a:latin typeface="+mj-lt"/>
                <a:ea typeface="MS Mincho" panose="02020609040205080304" pitchFamily="49" charset="-128"/>
                <a:cs typeface="Times New Roman" panose="02020603050405020304" pitchFamily="18" charset="0"/>
              </a:rPr>
              <a:t>One final thought: </a:t>
            </a:r>
            <a:r>
              <a:rPr lang="en-US" sz="1400" dirty="0">
                <a:effectLst/>
                <a:latin typeface="+mj-lt"/>
                <a:ea typeface="MS Mincho" panose="02020609040205080304" pitchFamily="49" charset="-128"/>
                <a:cs typeface="Times New Roman" panose="02020603050405020304" pitchFamily="18" charset="0"/>
              </a:rPr>
              <a:t>While pre-planning and block scheduling boosts productivity, adding structure and focus to your daily calendar, remember that business is fluid. You can embrace these concepts, but you must adjust and accept change as business requires. Some situations can’t be ignored, and some opportunities simply can’t wait. The good news, though, is that you can easily return to your schedule once you have addressed any pressing issues or priorities.</a:t>
            </a:r>
          </a:p>
        </p:txBody>
      </p:sp>
      <p:pic>
        <p:nvPicPr>
          <p:cNvPr id="4" name="Picture 3">
            <a:extLst>
              <a:ext uri="{FF2B5EF4-FFF2-40B4-BE49-F238E27FC236}">
                <a16:creationId xmlns:a16="http://schemas.microsoft.com/office/drawing/2014/main" id="{2C8A8922-424A-4B54-9A88-86A8147A8A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8920" y="4124416"/>
            <a:ext cx="1581548" cy="1742461"/>
          </a:xfrm>
          <a:prstGeom prst="rect">
            <a:avLst/>
          </a:prstGeom>
          <a:ln>
            <a:noFill/>
          </a:ln>
          <a:effectLst>
            <a:outerShdw blurRad="190500" algn="tl" rotWithShape="0">
              <a:srgbClr val="000000">
                <a:alpha val="70000"/>
              </a:srgbClr>
            </a:outerShdw>
          </a:effectLst>
        </p:spPr>
      </p:pic>
      <p:sp>
        <p:nvSpPr>
          <p:cNvPr id="13" name="TextBox 12">
            <a:extLst>
              <a:ext uri="{FF2B5EF4-FFF2-40B4-BE49-F238E27FC236}">
                <a16:creationId xmlns:a16="http://schemas.microsoft.com/office/drawing/2014/main" id="{877B40FA-C6F5-447F-B1EC-F0B9D383BBF6}"/>
              </a:ext>
            </a:extLst>
          </p:cNvPr>
          <p:cNvSpPr txBox="1"/>
          <p:nvPr/>
        </p:nvSpPr>
        <p:spPr>
          <a:xfrm>
            <a:off x="3563300" y="4529401"/>
            <a:ext cx="4861704" cy="1569660"/>
          </a:xfrm>
          <a:prstGeom prst="rect">
            <a:avLst/>
          </a:prstGeom>
          <a:noFill/>
        </p:spPr>
        <p:txBody>
          <a:bodyPr wrap="square">
            <a:spAutoFit/>
          </a:bodyPr>
          <a:lstStyle/>
          <a:p>
            <a:r>
              <a:rPr lang="en-US" sz="1200" dirty="0">
                <a:latin typeface="+mj-lt"/>
              </a:rPr>
              <a:t>Ed Delia is the second-generation leader of Delia Associates, a business branding and marketing firm founded in 1964 by his father, Michael A. Delia (who passed in 2012). Across that 55+ year span, the company has helped hundreds of b2b brands successfully grow through all circumstances and economic conditions. To date, Delia Associates has built or revitalized over 300 b2b brands. Our proven and proprietary Brand Leadership Solution® is our core platform for rapid brand development and deployment. </a:t>
            </a:r>
          </a:p>
          <a:p>
            <a:endParaRPr lang="en-US" sz="1200" dirty="0">
              <a:latin typeface="+mj-lt"/>
            </a:endParaRPr>
          </a:p>
        </p:txBody>
      </p:sp>
      <p:sp>
        <p:nvSpPr>
          <p:cNvPr id="16" name="TextBox 15">
            <a:extLst>
              <a:ext uri="{FF2B5EF4-FFF2-40B4-BE49-F238E27FC236}">
                <a16:creationId xmlns:a16="http://schemas.microsoft.com/office/drawing/2014/main" id="{F4AC7E4E-D79F-43AF-9F62-CDC7BBCA2506}"/>
              </a:ext>
            </a:extLst>
          </p:cNvPr>
          <p:cNvSpPr txBox="1"/>
          <p:nvPr/>
        </p:nvSpPr>
        <p:spPr>
          <a:xfrm>
            <a:off x="1428079" y="6726609"/>
            <a:ext cx="7164421" cy="369332"/>
          </a:xfrm>
          <a:prstGeom prst="rect">
            <a:avLst/>
          </a:prstGeom>
          <a:noFill/>
        </p:spPr>
        <p:txBody>
          <a:bodyPr wrap="square">
            <a:spAutoFit/>
          </a:bodyPr>
          <a:lstStyle/>
          <a:p>
            <a:pPr algn="ctr"/>
            <a:r>
              <a:rPr lang="en-US" dirty="0">
                <a:solidFill>
                  <a:schemeClr val="tx1">
                    <a:lumMod val="75000"/>
                    <a:lumOff val="25000"/>
                  </a:schemeClr>
                </a:solidFill>
              </a:rPr>
              <a:t>908-534-9044 | edelia@delianet.com |  www.delianet.com</a:t>
            </a:r>
          </a:p>
        </p:txBody>
      </p:sp>
      <p:sp>
        <p:nvSpPr>
          <p:cNvPr id="18" name="TextBox 17">
            <a:extLst>
              <a:ext uri="{FF2B5EF4-FFF2-40B4-BE49-F238E27FC236}">
                <a16:creationId xmlns:a16="http://schemas.microsoft.com/office/drawing/2014/main" id="{4F5EB224-ADEB-490C-8E41-C22CE06447C9}"/>
              </a:ext>
            </a:extLst>
          </p:cNvPr>
          <p:cNvSpPr txBox="1"/>
          <p:nvPr/>
        </p:nvSpPr>
        <p:spPr>
          <a:xfrm>
            <a:off x="2514598" y="6292194"/>
            <a:ext cx="5029200" cy="307777"/>
          </a:xfrm>
          <a:prstGeom prst="rect">
            <a:avLst/>
          </a:prstGeom>
          <a:noFill/>
        </p:spPr>
        <p:txBody>
          <a:bodyPr wrap="square">
            <a:spAutoFit/>
          </a:bodyPr>
          <a:lstStyle/>
          <a:p>
            <a:r>
              <a:rPr lang="en-US" sz="1400" b="1" dirty="0">
                <a:solidFill>
                  <a:srgbClr val="C00000"/>
                </a:solidFill>
                <a:latin typeface="+mj-lt"/>
              </a:rPr>
              <a:t>If you want to find out more or simply “talk brand,” contact Ed at: </a:t>
            </a:r>
          </a:p>
        </p:txBody>
      </p:sp>
      <p:sp>
        <p:nvSpPr>
          <p:cNvPr id="20" name="TextBox 19">
            <a:extLst>
              <a:ext uri="{FF2B5EF4-FFF2-40B4-BE49-F238E27FC236}">
                <a16:creationId xmlns:a16="http://schemas.microsoft.com/office/drawing/2014/main" id="{E74EA164-E57A-43C2-8558-C26B6CBB1FDC}"/>
              </a:ext>
            </a:extLst>
          </p:cNvPr>
          <p:cNvSpPr txBox="1"/>
          <p:nvPr/>
        </p:nvSpPr>
        <p:spPr>
          <a:xfrm>
            <a:off x="3563300" y="4091604"/>
            <a:ext cx="4403653" cy="369332"/>
          </a:xfrm>
          <a:prstGeom prst="rect">
            <a:avLst/>
          </a:prstGeom>
          <a:noFill/>
        </p:spPr>
        <p:txBody>
          <a:bodyPr wrap="square">
            <a:spAutoFit/>
          </a:bodyPr>
          <a:lstStyle/>
          <a:p>
            <a:r>
              <a:rPr lang="en-US" b="1" dirty="0">
                <a:solidFill>
                  <a:srgbClr val="C00000"/>
                </a:solidFill>
                <a:latin typeface="+mj-lt"/>
                <a:ea typeface="MS Mincho" panose="02020609040205080304" pitchFamily="49" charset="-128"/>
                <a:cs typeface="Times New Roman" panose="02020603050405020304" pitchFamily="18" charset="0"/>
              </a:rPr>
              <a:t>About Ed Delia</a:t>
            </a:r>
          </a:p>
        </p:txBody>
      </p:sp>
    </p:spTree>
    <p:extLst>
      <p:ext uri="{BB962C8B-B14F-4D97-AF65-F5344CB8AC3E}">
        <p14:creationId xmlns:p14="http://schemas.microsoft.com/office/powerpoint/2010/main" val="21395940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1852</TotalTime>
  <Words>663</Words>
  <Application>Microsoft Office PowerPoint</Application>
  <PresentationFormat>Custom</PresentationFormat>
  <Paragraphs>29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 Delia</dc:creator>
  <cp:lastModifiedBy>Brielle Mulcahy</cp:lastModifiedBy>
  <cp:revision>21</cp:revision>
  <dcterms:created xsi:type="dcterms:W3CDTF">2020-11-05T19:48:38Z</dcterms:created>
  <dcterms:modified xsi:type="dcterms:W3CDTF">2020-11-13T17:36:17Z</dcterms:modified>
</cp:coreProperties>
</file>