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207" r:id="rId2"/>
    <p:sldId id="309" r:id="rId3"/>
    <p:sldId id="2214" r:id="rId4"/>
    <p:sldId id="284" r:id="rId5"/>
    <p:sldId id="2215" r:id="rId6"/>
    <p:sldId id="2216" r:id="rId7"/>
    <p:sldId id="2217" r:id="rId8"/>
    <p:sldId id="2219" r:id="rId9"/>
    <p:sldId id="2220" r:id="rId10"/>
    <p:sldId id="2221" r:id="rId11"/>
    <p:sldId id="2222" r:id="rId12"/>
    <p:sldId id="2223" r:id="rId13"/>
    <p:sldId id="2224" r:id="rId14"/>
    <p:sldId id="2225" r:id="rId15"/>
    <p:sldId id="2226" r:id="rId16"/>
    <p:sldId id="2227" r:id="rId17"/>
    <p:sldId id="21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230"/>
    <a:srgbClr val="0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2A30-1F88-4731-95B9-D10CAB9D5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75737-018B-4984-96AC-B02D3C4C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E96EB-AF98-4F2F-A933-089233D4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AB351-FEC0-4ED6-A186-B3C58150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AA611-26EF-43A6-B98E-0DD6521F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F6C5-41DE-4161-82D6-90277216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A2FF9-A08B-4CC4-ACDA-E2C759F7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9DE18-611B-40DF-9578-4FBFCE9D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FE1D-59E1-45A6-9464-E053EA31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4B38D-9C6D-4F6D-9802-D5CE3EB9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4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8193A7-A224-4048-B1AD-D1BC09696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7D8EF-3672-4082-BB2B-808ACFE66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18136-8859-42CE-91E3-6972DE90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2B704-D11C-4697-9269-A7E1E236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E52BD-D789-457C-B696-C19BC893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F8AF-41C7-4383-A4C0-BD2F4311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1511D-5C15-4142-80E6-6D84EC33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8C46-C47F-4F3E-A05D-65EBBDF8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2C29D-4631-4315-8E52-C595318E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543FE-7F81-410E-80C8-85871AA7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7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F787-FE0B-4C78-B483-FA720CF1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72823-F444-4316-9758-E9FFCDF7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33BC-EE61-4A4D-B0B0-61ABA982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2DC0B-E7C9-49BE-A587-9F301AE5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1F39-77E8-40EC-BC7F-E964114D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8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3EF4-2077-4504-961F-66442B04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BF0DB-6782-4356-ADE3-5FC7B18BD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C2CA2-99E3-4894-9E22-2942D128C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65190-645D-426D-ACBF-AAF4720C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6370B-DAF5-4568-B999-9F9178A0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C783B-7E96-4768-8A6C-B3639B4A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0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366C-C182-45D2-BE35-C1914C60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3C2F1-8FA2-4768-BBA2-F377D7C8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C827F-EDEE-4DA8-9A2D-69EACE51C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A9967-01DD-4396-991B-B37A814A3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DF1BD-180E-4AE1-A32E-4A5FF9A52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7F9ED-7024-407C-93D0-8FFD0FC5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A28AE-982E-498C-AF31-3468F397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D168A-3FB8-4C21-9264-B4BE38E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9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6EA9-2AA9-41F7-9D3A-5A14FEB2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BDE1B-A866-4249-B9BD-5A7C2E92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9FAAE-EB95-4F9E-A6DD-FE247D83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DCEE8-8D90-4731-A349-6F318C13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CB2FC-6C23-4E35-8810-240C883F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FA53B-50DF-4A01-9F3C-0B627A71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1D2E6-123E-4457-9D2C-1746CC78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7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3BE7-2441-42FC-960E-A77FFB9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0411-B386-4AC7-BC06-D3055393C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D468E-AF59-4F92-A29A-42015E25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0DFF4-E986-488C-A1B9-5A480DE0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C32C6-C6AC-4635-BC50-7A3F2582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3DB17-083D-4139-A4EA-B2A64873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1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A2C3-0776-483D-9EF5-0AE149E9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FD1E3-79E0-4E88-9B56-F17C2B14E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95EF0-F862-494A-9FBE-02D14E92D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776C-151C-430A-84FB-229833D3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64413-186E-4795-8B48-02FB486F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FE8CF-16F0-48DD-BE04-FEFDE323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9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924D1-6F87-4080-8258-5184CF7C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32B73-D3F0-4F8D-B68B-2F3B0017C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7010-9A66-43FD-AE3E-F9D840FF0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67AF-DDBB-4943-9ACA-92592AE6DEB2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02483-4903-44EB-A6F0-1C5963500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7BB19-FE62-4F12-9B80-19C229D66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96BB-1DF9-46EC-AF4B-F504FA4A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8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0BDAB1-794C-9346-80FE-EFB1A632DF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93B6F3-D4E9-794C-8763-97F011353433}"/>
              </a:ext>
            </a:extLst>
          </p:cNvPr>
          <p:cNvSpPr/>
          <p:nvPr/>
        </p:nvSpPr>
        <p:spPr>
          <a:xfrm>
            <a:off x="0" y="-1"/>
            <a:ext cx="12192000" cy="6875856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67277D-3E48-654B-AC90-9C74FE08A61C}"/>
              </a:ext>
            </a:extLst>
          </p:cNvPr>
          <p:cNvGrpSpPr/>
          <p:nvPr/>
        </p:nvGrpSpPr>
        <p:grpSpPr>
          <a:xfrm>
            <a:off x="1124965" y="551597"/>
            <a:ext cx="9942070" cy="5754806"/>
            <a:chOff x="1124964" y="551597"/>
            <a:chExt cx="9942070" cy="575480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B30BC5-864D-2D4D-AFD3-DCE44E594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0710" y="4761941"/>
              <a:ext cx="1930578" cy="1544462"/>
            </a:xfrm>
            <a:prstGeom prst="rect">
              <a:avLst/>
            </a:prstGeom>
            <a:effectLst/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E2699-4403-024C-9345-B1B2E0B99C32}"/>
                </a:ext>
              </a:extLst>
            </p:cNvPr>
            <p:cNvSpPr/>
            <p:nvPr/>
          </p:nvSpPr>
          <p:spPr>
            <a:xfrm>
              <a:off x="1417592" y="551597"/>
              <a:ext cx="9356814" cy="98488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5800" dirty="0">
                  <a:solidFill>
                    <a:schemeClr val="bg1"/>
                  </a:solidFill>
                  <a:latin typeface="Corbel" panose="020B050302020402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BLANK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CF165F-D347-AB42-9ECE-ACAC681B57BC}"/>
                </a:ext>
              </a:extLst>
            </p:cNvPr>
            <p:cNvSpPr/>
            <p:nvPr/>
          </p:nvSpPr>
          <p:spPr>
            <a:xfrm>
              <a:off x="1124964" y="1297941"/>
              <a:ext cx="9942070" cy="1661993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2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TEMPLATE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A8008A-6E85-944D-8D4B-E7C2553888B8}"/>
                </a:ext>
              </a:extLst>
            </p:cNvPr>
            <p:cNvSpPr/>
            <p:nvPr/>
          </p:nvSpPr>
          <p:spPr>
            <a:xfrm>
              <a:off x="2729532" y="2815140"/>
              <a:ext cx="6732933" cy="1015663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Corbel" panose="020B0503020204020204" pitchFamily="34" charset="0"/>
                  <a:cs typeface="Poppins ExtraLight" pitchFamily="2" charset="77"/>
                </a:rPr>
                <a:t>CAPABILITIES DECK</a:t>
              </a: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FE85A9F0-3ED5-234C-981B-43AB0311C4AE}"/>
                </a:ext>
              </a:extLst>
            </p:cNvPr>
            <p:cNvSpPr txBox="1">
              <a:spLocks/>
            </p:cNvSpPr>
            <p:nvPr/>
          </p:nvSpPr>
          <p:spPr>
            <a:xfrm>
              <a:off x="2026641" y="3985347"/>
              <a:ext cx="8138716" cy="367476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Presented by Ed Delia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75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553C24-DBF9-5C42-A9C7-4842D31A4331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7D510D-DBFD-A940-9BBC-D55DE34EAD5C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4812DD-28B5-6841-A3A8-6EFA70EDF63F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6A69A0-EEA8-AF44-AADC-796650FBBF45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CC790A1-FBFA-9149-81FA-8970C77D2EA2}"/>
              </a:ext>
            </a:extLst>
          </p:cNvPr>
          <p:cNvSpPr txBox="1"/>
          <p:nvPr/>
        </p:nvSpPr>
        <p:spPr>
          <a:xfrm>
            <a:off x="1232540" y="2773886"/>
            <a:ext cx="972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60000"/>
            </a:pPr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Insert “At-A-Glance” Company Information.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AFE2D1-3553-EA4F-93A7-8E8530036060}"/>
              </a:ext>
            </a:extLst>
          </p:cNvPr>
          <p:cNvSpPr/>
          <p:nvPr/>
        </p:nvSpPr>
        <p:spPr>
          <a:xfrm>
            <a:off x="1143000" y="773951"/>
            <a:ext cx="5997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WHO WE ARE</a:t>
            </a:r>
            <a:endParaRPr lang="en-US" sz="6000" b="1" dirty="0">
              <a:solidFill>
                <a:srgbClr val="C412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A6037C-5E1D-9449-B3DC-961059BD7BF6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AFCBC3-65A6-C040-A584-F50E50C96963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EA773E-C8A8-8643-BE98-B71666C75271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28DBC9-A1AC-9F46-9C53-5A18E6E2FF6E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87A0F9F-ABB8-E847-AB70-54438F23C3A1}"/>
              </a:ext>
            </a:extLst>
          </p:cNvPr>
          <p:cNvSpPr txBox="1"/>
          <p:nvPr/>
        </p:nvSpPr>
        <p:spPr>
          <a:xfrm>
            <a:off x="1232540" y="2773886"/>
            <a:ext cx="972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60000"/>
            </a:pPr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Insert Product or Services Information Here.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F41C38-08E8-5E4F-AEF3-3EB4B479B398}"/>
              </a:ext>
            </a:extLst>
          </p:cNvPr>
          <p:cNvSpPr/>
          <p:nvPr/>
        </p:nvSpPr>
        <p:spPr>
          <a:xfrm>
            <a:off x="1143000" y="773951"/>
            <a:ext cx="5997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WHAT WE DO</a:t>
            </a:r>
            <a:endParaRPr lang="en-US" sz="6000" b="1" dirty="0">
              <a:solidFill>
                <a:srgbClr val="C412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2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CFED9D-F957-7446-AAF5-3E64406E9924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33E78-E8EE-244E-A4E0-72488357188A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263F13-E7C3-954F-B4E4-125EFECAE37B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CE574A-F913-1048-9A87-E686E0D81A04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4F3D5D4-BDBA-EC4A-BA87-D3F79E1B16BC}"/>
              </a:ext>
            </a:extLst>
          </p:cNvPr>
          <p:cNvSpPr txBox="1"/>
          <p:nvPr/>
        </p:nvSpPr>
        <p:spPr>
          <a:xfrm>
            <a:off x="945833" y="2773886"/>
            <a:ext cx="103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60000"/>
            </a:pPr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Insert Credentials, Recognitions, Testimonials.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CD7993-79A8-5044-A852-8B5BF264BA9E}"/>
              </a:ext>
            </a:extLst>
          </p:cNvPr>
          <p:cNvSpPr/>
          <p:nvPr/>
        </p:nvSpPr>
        <p:spPr>
          <a:xfrm>
            <a:off x="1143000" y="773951"/>
            <a:ext cx="9624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WHY WE’RE GOOD AT IT</a:t>
            </a:r>
            <a:endParaRPr lang="en-US" sz="6000" b="1" dirty="0">
              <a:solidFill>
                <a:srgbClr val="C412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0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E69AAC-75D7-7F48-A530-AEF58FFC409C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04C5E5-4268-0344-8315-E7668BF374B1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BF36AE-6157-1A4F-A568-22C3DBA38BDE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934C09-7DC2-9446-B6F9-8BC6D0FD1EA9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017013A-EDA2-E64D-8513-4989D454F428}"/>
              </a:ext>
            </a:extLst>
          </p:cNvPr>
          <p:cNvSpPr/>
          <p:nvPr/>
        </p:nvSpPr>
        <p:spPr>
          <a:xfrm>
            <a:off x="1143000" y="773951"/>
            <a:ext cx="5997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NEXT STEPS</a:t>
            </a:r>
            <a:endParaRPr lang="en-US" sz="6000" b="1" dirty="0">
              <a:solidFill>
                <a:srgbClr val="C41230"/>
              </a:solidFill>
              <a:latin typeface="Corbel" panose="020B0503020204020204" pitchFamily="34" charset="0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26F167-BC63-E142-9A95-C5DA879CF7BD}"/>
              </a:ext>
            </a:extLst>
          </p:cNvPr>
          <p:cNvSpPr txBox="1"/>
          <p:nvPr/>
        </p:nvSpPr>
        <p:spPr>
          <a:xfrm>
            <a:off x="1573540" y="2037286"/>
            <a:ext cx="9342097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next action step (next meeting). 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next action step.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next action step.</a:t>
            </a:r>
          </a:p>
        </p:txBody>
      </p:sp>
    </p:spTree>
    <p:extLst>
      <p:ext uri="{BB962C8B-B14F-4D97-AF65-F5344CB8AC3E}">
        <p14:creationId xmlns:p14="http://schemas.microsoft.com/office/powerpoint/2010/main" val="374131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6A181-DD45-7641-9E18-096C4B8E588A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41F646-D5C2-904A-BA9B-E2C73E7F22C8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F42F0-C003-674F-86F6-3342BA8AC8FB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0AD110-443A-8F40-A0DC-735BA66FA10B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5064630-97BE-FF4C-B332-017C43A63CBD}"/>
              </a:ext>
            </a:extLst>
          </p:cNvPr>
          <p:cNvSpPr txBox="1"/>
          <p:nvPr/>
        </p:nvSpPr>
        <p:spPr>
          <a:xfrm>
            <a:off x="945833" y="2773886"/>
            <a:ext cx="103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60000"/>
            </a:pPr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Insert team images, or images of specific members of team that will likely be involved.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58A4E1-F560-4D4F-904A-F1352E84E4B4}"/>
              </a:ext>
            </a:extLst>
          </p:cNvPr>
          <p:cNvSpPr/>
          <p:nvPr/>
        </p:nvSpPr>
        <p:spPr>
          <a:xfrm>
            <a:off x="1143000" y="773951"/>
            <a:ext cx="9624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TEAM</a:t>
            </a:r>
            <a:endParaRPr lang="en-US" sz="6000" b="1" dirty="0">
              <a:solidFill>
                <a:srgbClr val="C412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4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04A977-872A-F447-9B67-88CCBE1F21FB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CC8336-60A9-C245-BE67-CEE99CA8EC0B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F49CFEC-7FC7-D647-80AC-203D5D94CB7B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D2D46A-B576-044B-B575-9140AA96A40F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322DC76-4122-DE4F-84DD-2CAB89657324}"/>
              </a:ext>
            </a:extLst>
          </p:cNvPr>
          <p:cNvSpPr/>
          <p:nvPr/>
        </p:nvSpPr>
        <p:spPr>
          <a:xfrm>
            <a:off x="1143000" y="773951"/>
            <a:ext cx="5997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  <a:cs typeface="Poppins" pitchFamily="2" charset="77"/>
              </a:rPr>
              <a:t>QUESTIONS?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E8DEC9-031B-DB4D-88B8-80A745DD6617}"/>
              </a:ext>
            </a:extLst>
          </p:cNvPr>
          <p:cNvSpPr txBox="1"/>
          <p:nvPr/>
        </p:nvSpPr>
        <p:spPr>
          <a:xfrm>
            <a:off x="1761185" y="2113179"/>
            <a:ext cx="8000035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SzPct val="60000"/>
            </a:pPr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Final Questions.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Final Thoughts.</a:t>
            </a:r>
          </a:p>
        </p:txBody>
      </p:sp>
    </p:spTree>
    <p:extLst>
      <p:ext uri="{BB962C8B-B14F-4D97-AF65-F5344CB8AC3E}">
        <p14:creationId xmlns:p14="http://schemas.microsoft.com/office/powerpoint/2010/main" val="342226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F8D4BB-3099-3D42-B1CC-3882ED581534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BDC4D9-267C-0247-A60A-0D3AC2F5A825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208D03-BB0E-4D4D-B936-061873CF5765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CFB5D7-110E-C84F-92CF-0E7DC76408F3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991DF6E-4E96-BF4A-88B8-1FCF561C7033}"/>
              </a:ext>
            </a:extLst>
          </p:cNvPr>
          <p:cNvSpPr txBox="1"/>
          <p:nvPr/>
        </p:nvSpPr>
        <p:spPr>
          <a:xfrm>
            <a:off x="945834" y="2773886"/>
            <a:ext cx="103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60000"/>
            </a:pPr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Include full contact information.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D7656-77D4-414C-8D3D-C192E58BCC5F}"/>
              </a:ext>
            </a:extLst>
          </p:cNvPr>
          <p:cNvSpPr/>
          <p:nvPr/>
        </p:nvSpPr>
        <p:spPr>
          <a:xfrm>
            <a:off x="1143000" y="773951"/>
            <a:ext cx="9624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THANK YOU!</a:t>
            </a:r>
            <a:endParaRPr lang="en-US" sz="6000" b="1" dirty="0">
              <a:solidFill>
                <a:srgbClr val="C412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uilding, street, sitting, train&#10;&#10;Description automatically generated">
            <a:extLst>
              <a:ext uri="{FF2B5EF4-FFF2-40B4-BE49-F238E27FC236}">
                <a16:creationId xmlns:a16="http://schemas.microsoft.com/office/drawing/2014/main" id="{A9D2CDE4-5F95-B74C-AE54-70FB70E2D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8" r="328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FD2A90-C205-8841-9898-4DCB555D39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  <a:alpha val="686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AFEE8-ADB4-C643-B4ED-D34693BEE766}"/>
              </a:ext>
            </a:extLst>
          </p:cNvPr>
          <p:cNvSpPr/>
          <p:nvPr/>
        </p:nvSpPr>
        <p:spPr>
          <a:xfrm>
            <a:off x="2513884" y="2123128"/>
            <a:ext cx="7164231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SzPct val="50000"/>
              <a:defRPr/>
            </a:pPr>
            <a:r>
              <a:rPr 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1AA807-D390-DF44-986F-F59D1234F5C9}"/>
              </a:ext>
            </a:extLst>
          </p:cNvPr>
          <p:cNvSpPr txBox="1"/>
          <p:nvPr/>
        </p:nvSpPr>
        <p:spPr>
          <a:xfrm>
            <a:off x="1523296" y="5116618"/>
            <a:ext cx="8691750" cy="754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600"/>
              </a:spcAft>
              <a:buClr>
                <a:srgbClr val="FF0000"/>
              </a:buClr>
              <a:buSzPct val="50000"/>
              <a:defRPr/>
            </a:pPr>
            <a:r>
              <a:rPr lang="en-US" dirty="0">
                <a:solidFill>
                  <a:schemeClr val="bg1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456 Route 22 W.  </a:t>
            </a:r>
            <a:r>
              <a:rPr lang="en-US" dirty="0">
                <a:solidFill>
                  <a:srgbClr val="C10504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I</a:t>
            </a:r>
            <a:r>
              <a:rPr lang="en-US" dirty="0">
                <a:solidFill>
                  <a:schemeClr val="bg1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  Whitehouse Station, NJ 08889</a:t>
            </a:r>
          </a:p>
          <a:p>
            <a:pPr algn="ctr">
              <a:lnSpc>
                <a:spcPct val="80000"/>
              </a:lnSpc>
              <a:spcAft>
                <a:spcPts val="1600"/>
              </a:spcAft>
              <a:buClr>
                <a:srgbClr val="FF0000"/>
              </a:buClr>
              <a:buSzPct val="50000"/>
              <a:defRPr/>
            </a:pPr>
            <a:r>
              <a:rPr lang="en-US" dirty="0">
                <a:solidFill>
                  <a:schemeClr val="bg1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Ed Delia  </a:t>
            </a:r>
            <a:r>
              <a:rPr lang="en-US" dirty="0">
                <a:solidFill>
                  <a:srgbClr val="C10504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I</a:t>
            </a:r>
            <a:r>
              <a:rPr lang="en-US" dirty="0">
                <a:solidFill>
                  <a:schemeClr val="bg1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  908.534.9044 </a:t>
            </a:r>
            <a:r>
              <a:rPr lang="en-US" dirty="0">
                <a:solidFill>
                  <a:srgbClr val="C10504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 I  </a:t>
            </a:r>
            <a:r>
              <a:rPr lang="en-US" dirty="0" err="1">
                <a:solidFill>
                  <a:schemeClr val="bg1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edelia@delianet.com</a:t>
            </a:r>
            <a:r>
              <a:rPr lang="en-US" dirty="0">
                <a:solidFill>
                  <a:schemeClr val="bg1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  </a:t>
            </a:r>
            <a:r>
              <a:rPr lang="en-US" dirty="0">
                <a:solidFill>
                  <a:srgbClr val="C10504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I</a:t>
            </a:r>
            <a:r>
              <a:rPr lang="en-US" dirty="0">
                <a:solidFill>
                  <a:schemeClr val="bg1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Poppins Light" pitchFamily="2" charset="77"/>
                <a:ea typeface="Bodoni SvtyTwo ITC TT-Book"/>
                <a:cs typeface="Poppins Light" pitchFamily="2" charset="77"/>
              </a:rPr>
              <a:t>www.delianet.com</a:t>
            </a:r>
            <a:endParaRPr lang="en-US" dirty="0">
              <a:solidFill>
                <a:schemeClr val="bg1"/>
              </a:solidFill>
              <a:latin typeface="Poppins Light" pitchFamily="2" charset="77"/>
              <a:ea typeface="Bodoni SvtyTwo ITC TT-Book"/>
              <a:cs typeface="Poppins Light" pitchFamily="2" charset="77"/>
            </a:endParaRPr>
          </a:p>
        </p:txBody>
      </p:sp>
      <p:pic>
        <p:nvPicPr>
          <p:cNvPr id="18" name="Picture 17" descr="DELIA_logo_tag_white.png">
            <a:extLst>
              <a:ext uri="{FF2B5EF4-FFF2-40B4-BE49-F238E27FC236}">
                <a16:creationId xmlns:a16="http://schemas.microsoft.com/office/drawing/2014/main" id="{60FAA58F-816E-2248-BEAE-A55293D1BA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501" y="378500"/>
            <a:ext cx="1515341" cy="121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97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1A0964B-8F94-F743-9A4A-2082853E8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719AC6-9DC8-EE46-B20A-93C59E4FDB44}"/>
              </a:ext>
            </a:extLst>
          </p:cNvPr>
          <p:cNvSpPr/>
          <p:nvPr/>
        </p:nvSpPr>
        <p:spPr>
          <a:xfrm>
            <a:off x="1522396" y="771028"/>
            <a:ext cx="9848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41230"/>
                </a:solidFill>
                <a:latin typeface="Corbel" panose="020B0503020204020204" pitchFamily="34" charset="0"/>
              </a:rPr>
              <a:t>THE COMPONENTS</a:t>
            </a:r>
          </a:p>
        </p:txBody>
      </p:sp>
      <p:sp>
        <p:nvSpPr>
          <p:cNvPr id="8" name="Isosceles Triangle 5">
            <a:extLst>
              <a:ext uri="{FF2B5EF4-FFF2-40B4-BE49-F238E27FC236}">
                <a16:creationId xmlns:a16="http://schemas.microsoft.com/office/drawing/2014/main" id="{A9080CE1-5232-B94B-9F42-92DC1C8C554F}"/>
              </a:ext>
            </a:extLst>
          </p:cNvPr>
          <p:cNvSpPr/>
          <p:nvPr/>
        </p:nvSpPr>
        <p:spPr>
          <a:xfrm rot="5400000">
            <a:off x="-328761" y="882015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ADAA537-7E21-C34E-9ED1-99742CC3E4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8" y="2043018"/>
            <a:ext cx="11658600" cy="44723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15BCD39-F872-E145-927F-C2695765DC5D}"/>
              </a:ext>
            </a:extLst>
          </p:cNvPr>
          <p:cNvSpPr/>
          <p:nvPr/>
        </p:nvSpPr>
        <p:spPr>
          <a:xfrm>
            <a:off x="811821" y="3470517"/>
            <a:ext cx="2338754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41230"/>
                </a:solidFill>
                <a:latin typeface="Corbel" panose="020B0503020204020204" pitchFamily="34" charset="0"/>
                <a:cs typeface="Poppins SemiBold" pitchFamily="2" charset="77"/>
              </a:rPr>
              <a:t>ACT I</a:t>
            </a:r>
            <a:endParaRPr lang="en-US" sz="4800" dirty="0">
              <a:solidFill>
                <a:srgbClr val="C41230"/>
              </a:solidFill>
              <a:latin typeface="Corbel" panose="020B05030202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7DDA60-D96D-3646-A661-EE653C7E4B8B}"/>
              </a:ext>
            </a:extLst>
          </p:cNvPr>
          <p:cNvSpPr txBox="1"/>
          <p:nvPr/>
        </p:nvSpPr>
        <p:spPr>
          <a:xfrm>
            <a:off x="701357" y="4399552"/>
            <a:ext cx="2772363" cy="148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dirty="0">
                <a:latin typeface="Calibri" panose="020F0502020204030204" pitchFamily="34" charset="0"/>
                <a:cs typeface="Calibri" panose="020F0502020204030204" pitchFamily="34" charset="0"/>
              </a:rPr>
              <a:t>Slide 1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Intro Frame</a:t>
            </a:r>
          </a:p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dirty="0">
                <a:latin typeface="Calibri" panose="020F0502020204030204" pitchFamily="34" charset="0"/>
                <a:cs typeface="Calibri" panose="020F0502020204030204" pitchFamily="34" charset="0"/>
              </a:rPr>
              <a:t>Slide 2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Key Issues</a:t>
            </a:r>
          </a:p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i="1" dirty="0">
                <a:latin typeface="Calibri" panose="020F0502020204030204" pitchFamily="34" charset="0"/>
                <a:cs typeface="Calibri" panose="020F0502020204030204" pitchFamily="34" charset="0"/>
              </a:rPr>
              <a:t>Slides 3-5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Case Studies x3</a:t>
            </a:r>
          </a:p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i="1" dirty="0">
                <a:latin typeface="Calibri" panose="020F0502020204030204" pitchFamily="34" charset="0"/>
                <a:cs typeface="Calibri" panose="020F0502020204030204" pitchFamily="34" charset="0"/>
              </a:rPr>
              <a:t>Slide 6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Imagine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EFF236-F3CE-CD40-869B-415D9F59D2CF}"/>
              </a:ext>
            </a:extLst>
          </p:cNvPr>
          <p:cNvSpPr/>
          <p:nvPr/>
        </p:nvSpPr>
        <p:spPr>
          <a:xfrm>
            <a:off x="4847491" y="3470517"/>
            <a:ext cx="2338754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41230"/>
                </a:solidFill>
                <a:latin typeface="Corbel" panose="020B0503020204020204" pitchFamily="34" charset="0"/>
                <a:cs typeface="Poppins SemiBold" pitchFamily="2" charset="77"/>
              </a:rPr>
              <a:t>ACT II:</a:t>
            </a:r>
            <a:endParaRPr lang="en-US" sz="4800" dirty="0">
              <a:solidFill>
                <a:srgbClr val="C41230"/>
              </a:solidFill>
              <a:latin typeface="Corbel" panose="020B05030202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CE18A1-B722-7C4D-8B43-30B682850F24}"/>
              </a:ext>
            </a:extLst>
          </p:cNvPr>
          <p:cNvSpPr txBox="1"/>
          <p:nvPr/>
        </p:nvSpPr>
        <p:spPr>
          <a:xfrm>
            <a:off x="4623288" y="4399552"/>
            <a:ext cx="2945423" cy="148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dirty="0">
                <a:latin typeface="Calibri" panose="020F0502020204030204" pitchFamily="34" charset="0"/>
                <a:cs typeface="Calibri" panose="020F0502020204030204" pitchFamily="34" charset="0"/>
              </a:rPr>
              <a:t>Slide 7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How We Do It</a:t>
            </a:r>
          </a:p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dirty="0">
                <a:latin typeface="Calibri" panose="020F0502020204030204" pitchFamily="34" charset="0"/>
                <a:cs typeface="Calibri" panose="020F0502020204030204" pitchFamily="34" charset="0"/>
              </a:rPr>
              <a:t>Slide 8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Who We Are</a:t>
            </a:r>
          </a:p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i="1" dirty="0">
                <a:latin typeface="Calibri" panose="020F0502020204030204" pitchFamily="34" charset="0"/>
                <a:cs typeface="Calibri" panose="020F0502020204030204" pitchFamily="34" charset="0"/>
              </a:rPr>
              <a:t>Slide 9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Products &amp; Services</a:t>
            </a:r>
          </a:p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i="1" dirty="0">
                <a:latin typeface="Calibri" panose="020F0502020204030204" pitchFamily="34" charset="0"/>
                <a:cs typeface="Calibri" panose="020F0502020204030204" pitchFamily="34" charset="0"/>
              </a:rPr>
              <a:t>Slide 10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Why we’re good at it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D45B0A6-E2DC-6B46-90A6-9F715F771ABB}"/>
              </a:ext>
            </a:extLst>
          </p:cNvPr>
          <p:cNvSpPr/>
          <p:nvPr/>
        </p:nvSpPr>
        <p:spPr>
          <a:xfrm>
            <a:off x="8912660" y="3470517"/>
            <a:ext cx="2338754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41230"/>
                </a:solidFill>
                <a:latin typeface="Corbel" panose="020B0503020204020204" pitchFamily="34" charset="0"/>
                <a:cs typeface="Poppins SemiBold" pitchFamily="2" charset="77"/>
              </a:rPr>
              <a:t>ACT III:</a:t>
            </a:r>
            <a:endParaRPr lang="en-US" sz="4800" b="1" dirty="0">
              <a:solidFill>
                <a:srgbClr val="C41230"/>
              </a:solidFill>
              <a:latin typeface="Corbel" panose="020B05030202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21D055-708D-3249-B882-54176D47DF5C}"/>
              </a:ext>
            </a:extLst>
          </p:cNvPr>
          <p:cNvSpPr txBox="1"/>
          <p:nvPr/>
        </p:nvSpPr>
        <p:spPr>
          <a:xfrm>
            <a:off x="8912660" y="4233089"/>
            <a:ext cx="2475883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dirty="0">
                <a:latin typeface="Calibri" panose="020F0502020204030204" pitchFamily="34" charset="0"/>
                <a:cs typeface="Calibri" panose="020F0502020204030204" pitchFamily="34" charset="0"/>
              </a:rPr>
              <a:t>Slide 11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Next Steps</a:t>
            </a:r>
          </a:p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dirty="0">
                <a:latin typeface="Calibri" panose="020F0502020204030204" pitchFamily="34" charset="0"/>
                <a:cs typeface="Calibri" panose="020F0502020204030204" pitchFamily="34" charset="0"/>
              </a:rPr>
              <a:t>Slide 12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Team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7AAF4A-2F11-794B-A53A-7E955D56E776}"/>
              </a:ext>
            </a:extLst>
          </p:cNvPr>
          <p:cNvSpPr txBox="1"/>
          <p:nvPr/>
        </p:nvSpPr>
        <p:spPr>
          <a:xfrm>
            <a:off x="8329637" y="5111285"/>
            <a:ext cx="3263876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i="1" dirty="0">
                <a:latin typeface="Calibri" panose="020F0502020204030204" pitchFamily="34" charset="0"/>
                <a:cs typeface="Calibri" panose="020F0502020204030204" pitchFamily="34" charset="0"/>
              </a:rPr>
              <a:t>Slide 13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Questions or Comments?</a:t>
            </a:r>
          </a:p>
          <a:p>
            <a:pPr marL="182880" indent="-18288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en-US" sz="1550" b="1" i="1" dirty="0">
                <a:latin typeface="Calibri" panose="020F0502020204030204" pitchFamily="34" charset="0"/>
                <a:cs typeface="Calibri" panose="020F0502020204030204" pitchFamily="34" charset="0"/>
              </a:rPr>
              <a:t>Slide 14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: Thank You | Contact Info</a:t>
            </a:r>
          </a:p>
        </p:txBody>
      </p:sp>
    </p:spTree>
    <p:extLst>
      <p:ext uri="{BB962C8B-B14F-4D97-AF65-F5344CB8AC3E}">
        <p14:creationId xmlns:p14="http://schemas.microsoft.com/office/powerpoint/2010/main" val="330659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8D438FCF-6542-CC42-B32C-A10B8391C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104660-7551-A94E-874C-0F81486A0736}"/>
              </a:ext>
            </a:extLst>
          </p:cNvPr>
          <p:cNvGrpSpPr/>
          <p:nvPr/>
        </p:nvGrpSpPr>
        <p:grpSpPr>
          <a:xfrm>
            <a:off x="730575" y="2137398"/>
            <a:ext cx="9950125" cy="2491543"/>
            <a:chOff x="1805651" y="2453455"/>
            <a:chExt cx="9950125" cy="24915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3F03C5-E757-6045-AB1E-B18EC86BB774}"/>
                </a:ext>
              </a:extLst>
            </p:cNvPr>
            <p:cNvSpPr/>
            <p:nvPr/>
          </p:nvSpPr>
          <p:spPr>
            <a:xfrm>
              <a:off x="1805651" y="4206334"/>
              <a:ext cx="76434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100" dirty="0">
                  <a:solidFill>
                    <a:srgbClr val="C4123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 COMPANY LOGO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E6373D-3595-CA47-B02A-E7C9683D12D0}"/>
                </a:ext>
              </a:extLst>
            </p:cNvPr>
            <p:cNvSpPr/>
            <p:nvPr/>
          </p:nvSpPr>
          <p:spPr>
            <a:xfrm>
              <a:off x="1805652" y="2453455"/>
              <a:ext cx="9950124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100" b="1" dirty="0">
                  <a:solidFill>
                    <a:srgbClr val="000000"/>
                  </a:solidFill>
                  <a:latin typeface="Corbel" panose="020B0503020204020204" pitchFamily="34" charset="0"/>
                </a:rPr>
                <a:t>PROSPECT LOGO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19D6A95-DEEE-6744-9BD8-9FA1D6AF69D2}"/>
              </a:ext>
            </a:extLst>
          </p:cNvPr>
          <p:cNvSpPr/>
          <p:nvPr/>
        </p:nvSpPr>
        <p:spPr>
          <a:xfrm>
            <a:off x="730575" y="676906"/>
            <a:ext cx="3075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rbel" panose="020B0503020204020204" pitchFamily="34" charset="0"/>
              </a:rPr>
              <a:t>INTRO FRAME</a:t>
            </a:r>
          </a:p>
        </p:txBody>
      </p:sp>
      <p:sp>
        <p:nvSpPr>
          <p:cNvPr id="19" name="Isosceles Triangle 5">
            <a:extLst>
              <a:ext uri="{FF2B5EF4-FFF2-40B4-BE49-F238E27FC236}">
                <a16:creationId xmlns:a16="http://schemas.microsoft.com/office/drawing/2014/main" id="{0E8CE2C6-DB5B-D848-92D1-0915DC5BF39F}"/>
              </a:ext>
            </a:extLst>
          </p:cNvPr>
          <p:cNvSpPr/>
          <p:nvPr/>
        </p:nvSpPr>
        <p:spPr>
          <a:xfrm rot="5400000">
            <a:off x="-190018" y="705053"/>
            <a:ext cx="785403" cy="405369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B93250-4A47-194F-A353-1D4D12F75E4F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203D9F-D056-D141-9242-6D10EE9820A2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2A1A20-16C2-4B4D-A50E-C4C12F8E9737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368DA-4957-A346-B6B2-799A19D9A236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36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1410CA-AE1F-D843-A6E3-FD4AB3607485}"/>
              </a:ext>
            </a:extLst>
          </p:cNvPr>
          <p:cNvSpPr/>
          <p:nvPr/>
        </p:nvSpPr>
        <p:spPr>
          <a:xfrm>
            <a:off x="1143000" y="773951"/>
            <a:ext cx="5997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KEY ISSUES</a:t>
            </a:r>
            <a:endParaRPr lang="en-US" sz="6000" b="1" dirty="0">
              <a:solidFill>
                <a:srgbClr val="C41230"/>
              </a:solidFill>
              <a:latin typeface="Corbel" panose="020B0503020204020204" pitchFamily="34" charset="0"/>
              <a:cs typeface="Poppins" pitchFamily="2" charset="77"/>
            </a:endParaRPr>
          </a:p>
        </p:txBody>
      </p:sp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69D4D-36E7-E847-88E8-63D501539D36}"/>
              </a:ext>
            </a:extLst>
          </p:cNvPr>
          <p:cNvSpPr txBox="1"/>
          <p:nvPr/>
        </p:nvSpPr>
        <p:spPr>
          <a:xfrm>
            <a:off x="1573540" y="2037286"/>
            <a:ext cx="9342097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Issue 1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top pain here.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Issue 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next pain here.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Issue 3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third pain here.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BC24E3-12DB-C34F-A411-3D69C6BA869E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922C6F-E74F-A34B-9155-0840B3EC6D7A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B53C10-29B1-6244-A993-B940C0F07962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CF13D6-0795-F643-B13C-C977905450C1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22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99536-95F0-754B-8E48-4A00A74C6907}"/>
              </a:ext>
            </a:extLst>
          </p:cNvPr>
          <p:cNvSpPr/>
          <p:nvPr/>
        </p:nvSpPr>
        <p:spPr>
          <a:xfrm>
            <a:off x="1143000" y="773951"/>
            <a:ext cx="5997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CASE STUDY </a:t>
            </a:r>
            <a:r>
              <a:rPr lang="en-US" sz="6000" b="1" dirty="0">
                <a:solidFill>
                  <a:srgbClr val="C412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C0418E-8FCA-2C48-9416-58E765D5898F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0C4147-E820-8648-BAD9-D9674B374950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6687C2-A6ED-7B49-B1F8-5BB7979F52FC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537122-0FA4-8E49-8579-CC02D3545F65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0A9A442-8C00-334E-AE85-145BA05FF970}"/>
              </a:ext>
            </a:extLst>
          </p:cNvPr>
          <p:cNvSpPr txBox="1"/>
          <p:nvPr/>
        </p:nvSpPr>
        <p:spPr>
          <a:xfrm>
            <a:off x="1722130" y="2081451"/>
            <a:ext cx="9342097" cy="326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here.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here.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here (transformative value).</a:t>
            </a:r>
          </a:p>
        </p:txBody>
      </p:sp>
    </p:spTree>
    <p:extLst>
      <p:ext uri="{BB962C8B-B14F-4D97-AF65-F5344CB8AC3E}">
        <p14:creationId xmlns:p14="http://schemas.microsoft.com/office/powerpoint/2010/main" val="28057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B7005-D4E6-5648-901E-C9C3A9E069AE}"/>
              </a:ext>
            </a:extLst>
          </p:cNvPr>
          <p:cNvSpPr/>
          <p:nvPr/>
        </p:nvSpPr>
        <p:spPr>
          <a:xfrm>
            <a:off x="1143000" y="773951"/>
            <a:ext cx="5997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CASE STUDY </a:t>
            </a:r>
            <a:r>
              <a:rPr lang="en-US" sz="6000" b="1" dirty="0">
                <a:solidFill>
                  <a:srgbClr val="C412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83C2CA-FFE5-E443-8D66-4A57661ACF39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79E185-AB0F-4F46-BFA3-D73369C03D8B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7C8E99-EB17-FD46-9741-3BFA32FC6D6B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4401F3-E690-574C-8197-A9E7298255A3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27D29A-773A-0A4D-B5F1-A8EEBAA7D07A}"/>
              </a:ext>
            </a:extLst>
          </p:cNvPr>
          <p:cNvSpPr txBox="1"/>
          <p:nvPr/>
        </p:nvSpPr>
        <p:spPr>
          <a:xfrm>
            <a:off x="1722130" y="2081451"/>
            <a:ext cx="9342097" cy="326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here.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here.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here (transformative value).</a:t>
            </a:r>
          </a:p>
        </p:txBody>
      </p:sp>
    </p:spTree>
    <p:extLst>
      <p:ext uri="{BB962C8B-B14F-4D97-AF65-F5344CB8AC3E}">
        <p14:creationId xmlns:p14="http://schemas.microsoft.com/office/powerpoint/2010/main" val="286959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93B033-3D93-734D-94D4-2B49FF14FE4F}"/>
              </a:ext>
            </a:extLst>
          </p:cNvPr>
          <p:cNvSpPr/>
          <p:nvPr/>
        </p:nvSpPr>
        <p:spPr>
          <a:xfrm>
            <a:off x="1143000" y="773951"/>
            <a:ext cx="5997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CASE STUDY </a:t>
            </a:r>
            <a:r>
              <a:rPr lang="en-US" sz="6000" b="1" dirty="0">
                <a:solidFill>
                  <a:srgbClr val="C412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8FE3F0-2320-894F-9B99-4A73CF70EA86}"/>
              </a:ext>
            </a:extLst>
          </p:cNvPr>
          <p:cNvSpPr txBox="1"/>
          <p:nvPr/>
        </p:nvSpPr>
        <p:spPr>
          <a:xfrm>
            <a:off x="1722130" y="2081451"/>
            <a:ext cx="9342097" cy="326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here.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here.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here (transformative value).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DAE2EE-48B4-5B42-8365-5C79407E3A02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A8C860-B455-6B4D-867D-CBEB987008D6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2E3B5F-F18D-7346-BA67-8C5D1AB19FC9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A3ABC3-8586-A848-A21C-D9B3E50FD422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44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4E1D74-74D1-BD44-BD8B-48614E20E47C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8E3253-7674-2D49-AAB0-DD894FDCBCC5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DDD80A-00FB-E446-B467-AE929AB28419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2CFE86-146F-B548-AA4F-F885D85D2FA1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D7736AA-E512-4944-8ECE-DFD049B91C72}"/>
              </a:ext>
            </a:extLst>
          </p:cNvPr>
          <p:cNvSpPr/>
          <p:nvPr/>
        </p:nvSpPr>
        <p:spPr>
          <a:xfrm>
            <a:off x="1143000" y="773951"/>
            <a:ext cx="5997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IMAGINE</a:t>
            </a:r>
            <a:endParaRPr lang="en-US" sz="6000" b="1" dirty="0">
              <a:solidFill>
                <a:srgbClr val="C412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2292AB-60E3-AA47-A462-C99B15EF8343}"/>
              </a:ext>
            </a:extLst>
          </p:cNvPr>
          <p:cNvSpPr txBox="1"/>
          <p:nvPr/>
        </p:nvSpPr>
        <p:spPr>
          <a:xfrm>
            <a:off x="1573540" y="2037286"/>
            <a:ext cx="9342097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Issue 1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pain to a positive.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Issue 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pain to a positive.</a:t>
            </a:r>
          </a:p>
          <a:p>
            <a:pPr>
              <a:lnSpc>
                <a:spcPct val="200000"/>
              </a:lnSpc>
              <a:buSzPct val="60000"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Issue 3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pain to a positive.</a:t>
            </a:r>
          </a:p>
        </p:txBody>
      </p:sp>
    </p:spTree>
    <p:extLst>
      <p:ext uri="{BB962C8B-B14F-4D97-AF65-F5344CB8AC3E}">
        <p14:creationId xmlns:p14="http://schemas.microsoft.com/office/powerpoint/2010/main" val="228349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5ECA2B-4F59-5E47-9B86-56267AD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t="3038" r="1209" b="233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9673B73E-5852-2B49-B94C-A1CE4DD1F859}"/>
              </a:ext>
            </a:extLst>
          </p:cNvPr>
          <p:cNvSpPr/>
          <p:nvPr/>
        </p:nvSpPr>
        <p:spPr>
          <a:xfrm rot="5400000">
            <a:off x="-328761" y="931104"/>
            <a:ext cx="1358878" cy="701357"/>
          </a:xfrm>
          <a:prstGeom prst="triangle">
            <a:avLst>
              <a:gd name="adj" fmla="val 50000"/>
            </a:avLst>
          </a:prstGeom>
          <a:solidFill>
            <a:srgbClr val="C41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69D4D-36E7-E847-88E8-63D501539D36}"/>
              </a:ext>
            </a:extLst>
          </p:cNvPr>
          <p:cNvSpPr txBox="1"/>
          <p:nvPr/>
        </p:nvSpPr>
        <p:spPr>
          <a:xfrm>
            <a:off x="1232540" y="2773886"/>
            <a:ext cx="972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60000"/>
            </a:pPr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Insert Process or Approach Diagram or Steps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AF043F-B11D-F74D-B9A4-127FDE88F221}"/>
              </a:ext>
            </a:extLst>
          </p:cNvPr>
          <p:cNvGrpSpPr/>
          <p:nvPr/>
        </p:nvGrpSpPr>
        <p:grpSpPr>
          <a:xfrm>
            <a:off x="0" y="6255657"/>
            <a:ext cx="12192000" cy="602343"/>
            <a:chOff x="0" y="6255657"/>
            <a:chExt cx="12192000" cy="6023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773DA0-354E-4943-B04B-8714E2B8A086}"/>
                </a:ext>
              </a:extLst>
            </p:cNvPr>
            <p:cNvSpPr/>
            <p:nvPr/>
          </p:nvSpPr>
          <p:spPr>
            <a:xfrm>
              <a:off x="0" y="6255657"/>
              <a:ext cx="12192000" cy="60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2646A5-4ACF-4D4A-86A9-31D4DBE5D5B5}"/>
                </a:ext>
              </a:extLst>
            </p:cNvPr>
            <p:cNvSpPr/>
            <p:nvPr/>
          </p:nvSpPr>
          <p:spPr>
            <a:xfrm>
              <a:off x="363469" y="6408010"/>
              <a:ext cx="4029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NAME | PHONE # | EMAIL ADRESS | URL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CB0D3A-78EC-D544-86DD-286518233022}"/>
                </a:ext>
              </a:extLst>
            </p:cNvPr>
            <p:cNvSpPr/>
            <p:nvPr/>
          </p:nvSpPr>
          <p:spPr>
            <a:xfrm>
              <a:off x="11129429" y="6408010"/>
              <a:ext cx="699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SzPct val="6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#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CEFD9E3-6323-784B-A04C-3FA0196BCFFA}"/>
              </a:ext>
            </a:extLst>
          </p:cNvPr>
          <p:cNvSpPr/>
          <p:nvPr/>
        </p:nvSpPr>
        <p:spPr>
          <a:xfrm>
            <a:off x="1143000" y="773951"/>
            <a:ext cx="5997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41230"/>
                </a:solidFill>
                <a:latin typeface="Corbel" panose="020B0503020204020204" pitchFamily="34" charset="0"/>
              </a:rPr>
              <a:t>HOW WE DO IT</a:t>
            </a:r>
            <a:endParaRPr lang="en-US" sz="6000" b="1" dirty="0">
              <a:solidFill>
                <a:srgbClr val="C412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06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511</Words>
  <Application>Microsoft Macintosh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Poppins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Capabilities Deck  is All Wrong</dc:title>
  <dc:creator>Ed Delia</dc:creator>
  <cp:lastModifiedBy>Pete Hilker</cp:lastModifiedBy>
  <cp:revision>195</cp:revision>
  <dcterms:created xsi:type="dcterms:W3CDTF">2022-03-04T22:06:08Z</dcterms:created>
  <dcterms:modified xsi:type="dcterms:W3CDTF">2022-04-04T19:16:44Z</dcterms:modified>
</cp:coreProperties>
</file>